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73" r:id="rId2"/>
    <p:sldId id="258" r:id="rId3"/>
    <p:sldId id="303" r:id="rId4"/>
    <p:sldId id="259" r:id="rId5"/>
    <p:sldId id="260" r:id="rId6"/>
    <p:sldId id="261" r:id="rId7"/>
    <p:sldId id="262" r:id="rId8"/>
    <p:sldId id="264" r:id="rId9"/>
    <p:sldId id="274" r:id="rId10"/>
    <p:sldId id="271" r:id="rId11"/>
    <p:sldId id="272" r:id="rId12"/>
    <p:sldId id="275" r:id="rId13"/>
    <p:sldId id="302"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241334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1727812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702795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753EAC8-8E78-4067-A145-ED7C71C6C081}" type="datetimeFigureOut">
              <a:rPr lang="ru-RU" smtClean="0"/>
              <a:t>ср 22.11.23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272555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753EAC8-8E78-4067-A145-ED7C71C6C081}" type="datetimeFigureOut">
              <a:rPr lang="ru-RU" smtClean="0"/>
              <a:t>ср 22.11.23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7433076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753EAC8-8E78-4067-A145-ED7C71C6C081}" type="datetimeFigureOut">
              <a:rPr lang="ru-RU" smtClean="0"/>
              <a:t>ср 22.11.23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40934173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53EAC8-8E78-4067-A145-ED7C71C6C081}" type="datetimeFigureOut">
              <a:rPr lang="ru-RU" smtClean="0"/>
              <a:t>ср 22.11.23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596408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53EAC8-8E78-4067-A145-ED7C71C6C081}" type="datetimeFigureOut">
              <a:rPr lang="ru-RU" smtClean="0"/>
              <a:t>ср 22.11.23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065636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53EAC8-8E78-4067-A145-ED7C71C6C081}" type="datetimeFigureOut">
              <a:rPr lang="ru-RU" smtClean="0"/>
              <a:t>ср 22.11.23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306794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3644287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844785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6687945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6322565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1290377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1721935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753EAC8-8E78-4067-A145-ED7C71C6C081}" type="datetimeFigureOut">
              <a:rPr lang="ru-RU" smtClean="0"/>
              <a:t>ср 22.11.23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557035-C682-4311-9E3E-5BFC0A7468C6}" type="slidenum">
              <a:rPr lang="ru-RU" smtClean="0"/>
              <a:t>‹#›</a:t>
            </a:fld>
            <a:endParaRPr lang="ru-RU"/>
          </a:p>
        </p:txBody>
      </p:sp>
    </p:spTree>
    <p:extLst>
      <p:ext uri="{BB962C8B-B14F-4D97-AF65-F5344CB8AC3E}">
        <p14:creationId xmlns:p14="http://schemas.microsoft.com/office/powerpoint/2010/main" val="285781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753EAC8-8E78-4067-A145-ED7C71C6C081}" type="datetimeFigureOut">
              <a:rPr lang="ru-RU" smtClean="0"/>
              <a:t>ср 22.11.23</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1557035-C682-4311-9E3E-5BFC0A7468C6}" type="slidenum">
              <a:rPr lang="ru-RU" smtClean="0"/>
              <a:t>‹#›</a:t>
            </a:fld>
            <a:endParaRPr lang="ru-RU"/>
          </a:p>
        </p:txBody>
      </p:sp>
    </p:spTree>
    <p:extLst>
      <p:ext uri="{BB962C8B-B14F-4D97-AF65-F5344CB8AC3E}">
        <p14:creationId xmlns:p14="http://schemas.microsoft.com/office/powerpoint/2010/main" val="15657603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100bestbooks.info/quotes-aphorisms/selskoe-hosjaistvo.php"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images.yandex.ru/yandsearch?img_url=http://bookmakersrating.ru/wp-content/uploads/2012/08/dollary_230x1731.jpg&amp;iorient=&amp;ih=&amp;icolor=&amp;p=15&amp;site=&amp;text=%D0%B8%D0%BD%D0%B2%D0%B5%D1%81%D1%82%D0%B8%D1%86%D0%B8%D1%8F&amp;iw=&amp;wp=&amp;pos=451&amp;recent=&amp;type=&amp;isize=&amp;rpt=simage&amp;itype=&amp;nojs=1"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559558" y="476671"/>
            <a:ext cx="11368585" cy="6197083"/>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ru-RU"/>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ru-RU"/>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ru-RU"/>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3487811" y="783909"/>
            <a:ext cx="7976307" cy="707886"/>
          </a:xfrm>
          <a:prstGeom prst="rect">
            <a:avLst/>
          </a:prstGeom>
        </p:spPr>
        <p:txBody>
          <a:bodyPr wrap="square">
            <a:spAutoFit/>
          </a:bodyPr>
          <a:lstStyle/>
          <a:p>
            <a:r>
              <a:rPr lang="uz-Cyrl-UZ" sz="2000" dirty="0">
                <a:solidFill>
                  <a:srgbClr val="FF0000"/>
                </a:solidFill>
                <a:latin typeface="Times New Roman" panose="02020603050405020304" pitchFamily="18" charset="0"/>
                <a:ea typeface="Times New Roman" panose="02020603050405020304" pitchFamily="18" charset="0"/>
              </a:rPr>
              <a:t>                       </a:t>
            </a:r>
            <a:endParaRPr lang="en-US" sz="2000" dirty="0" smtClean="0">
              <a:solidFill>
                <a:srgbClr val="FF0000"/>
              </a:solidFill>
              <a:latin typeface="Times New Roman" panose="02020603050405020304" pitchFamily="18" charset="0"/>
              <a:ea typeface="Times New Roman" panose="02020603050405020304" pitchFamily="18" charset="0"/>
            </a:endParaRPr>
          </a:p>
          <a:p>
            <a:r>
              <a:rPr lang="en-US" sz="2000" b="1" dirty="0">
                <a:solidFill>
                  <a:srgbClr val="FF0000"/>
                </a:solidFill>
                <a:latin typeface="Times New Roman" panose="02020603050405020304" pitchFamily="18" charset="0"/>
                <a:ea typeface="Times New Roman" panose="02020603050405020304" pitchFamily="18" charset="0"/>
              </a:rPr>
              <a:t> </a:t>
            </a:r>
            <a:r>
              <a:rPr lang="en-US" sz="2000" b="1" dirty="0" smtClean="0">
                <a:solidFill>
                  <a:srgbClr val="FF0000"/>
                </a:solidFill>
                <a:latin typeface="Times New Roman" panose="02020603050405020304" pitchFamily="18" charset="0"/>
                <a:ea typeface="Times New Roman" panose="02020603050405020304" pitchFamily="18" charset="0"/>
              </a:rPr>
              <a:t>           </a:t>
            </a:r>
            <a:endParaRPr lang="ru-RU" sz="2400" b="1" dirty="0"/>
          </a:p>
        </p:txBody>
      </p:sp>
      <p:sp>
        <p:nvSpPr>
          <p:cNvPr id="30" name="Прямоугольник 29"/>
          <p:cNvSpPr/>
          <p:nvPr/>
        </p:nvSpPr>
        <p:spPr>
          <a:xfrm>
            <a:off x="559559" y="476672"/>
            <a:ext cx="2770602" cy="1994392"/>
          </a:xfrm>
          <a:prstGeom prst="rect">
            <a:avLst/>
          </a:prstGeom>
        </p:spPr>
        <p:txBody>
          <a:bodyPr wrap="square">
            <a:spAutoFit/>
          </a:bodyPr>
          <a:lstStyle/>
          <a:p>
            <a:pPr marL="189230" marR="24130" indent="-635" algn="ctr">
              <a:lnSpc>
                <a:spcPct val="103000"/>
              </a:lnSpc>
            </a:pPr>
            <a:r>
              <a:rPr lang="en-US" sz="2000" b="1" dirty="0" smtClean="0">
                <a:solidFill>
                  <a:srgbClr val="0070C0"/>
                </a:solidFill>
                <a:latin typeface="Times New Roman" panose="02020603050405020304" pitchFamily="18" charset="0"/>
                <a:cs typeface="Times New Roman" panose="02020603050405020304" pitchFamily="18" charset="0"/>
              </a:rPr>
              <a:t>“</a:t>
            </a:r>
            <a:r>
              <a:rPr lang="uz-Latn-UZ" sz="2000" b="1" dirty="0" smtClean="0">
                <a:solidFill>
                  <a:srgbClr val="0070C0"/>
                </a:solidFill>
                <a:latin typeface="Times New Roman" panose="02020603050405020304" pitchFamily="18" charset="0"/>
                <a:cs typeface="Times New Roman" panose="02020603050405020304" pitchFamily="18" charset="0"/>
              </a:rPr>
              <a:t>BUHGALTERIYA HISOBI VA MOLIYA</a:t>
            </a:r>
            <a:r>
              <a:rPr lang="en-US" sz="2000" b="1" dirty="0" smtClean="0">
                <a:solidFill>
                  <a:srgbClr val="0070C0"/>
                </a:solidFill>
                <a:latin typeface="Times New Roman" panose="02020603050405020304" pitchFamily="18" charset="0"/>
                <a:cs typeface="Times New Roman" panose="02020603050405020304" pitchFamily="18" charset="0"/>
              </a:rPr>
              <a:t>”</a:t>
            </a:r>
            <a:r>
              <a:rPr lang="en-US" sz="2000" b="1" dirty="0" smtClean="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000" b="1" dirty="0" smtClean="0">
                <a:solidFill>
                  <a:srgbClr val="0070C0"/>
                </a:solidFill>
                <a:latin typeface="Times New Roman" panose="02020603050405020304" pitchFamily="18" charset="0"/>
                <a:ea typeface="Times New Roman" panose="02020603050405020304" pitchFamily="18" charset="0"/>
              </a:rPr>
              <a:t>KAFEDRASI</a:t>
            </a:r>
            <a:endParaRPr lang="en-US" sz="2000" b="1" dirty="0">
              <a:solidFill>
                <a:srgbClr val="0070C0"/>
              </a:solidFill>
              <a:latin typeface="Times New Roman" panose="02020603050405020304" pitchFamily="18" charset="0"/>
              <a:ea typeface="Times New Roman" panose="02020603050405020304" pitchFamily="18" charset="0"/>
            </a:endParaRPr>
          </a:p>
          <a:p>
            <a:pPr marL="189230" marR="24130" indent="-635" algn="ctr">
              <a:lnSpc>
                <a:spcPct val="103000"/>
              </a:lnSpc>
            </a:pPr>
            <a:r>
              <a:rPr lang="en-US" sz="2000" b="1" dirty="0">
                <a:solidFill>
                  <a:srgbClr val="0070C0"/>
                </a:solidFill>
                <a:latin typeface="Times New Roman" panose="02020603050405020304" pitchFamily="18" charset="0"/>
                <a:ea typeface="Times New Roman" panose="02020603050405020304" pitchFamily="18" charset="0"/>
              </a:rPr>
              <a:t>MA’RUZACHI G.Q.TURAYEVA</a:t>
            </a:r>
            <a:endParaRPr lang="ru-RU" sz="20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2639616" y="2454375"/>
            <a:ext cx="7465799" cy="1138773"/>
          </a:xfrm>
          <a:prstGeom prst="rect">
            <a:avLst/>
          </a:prstGeom>
        </p:spPr>
        <p:txBody>
          <a:bodyPr wrap="square">
            <a:spAutoFit/>
          </a:bodyPr>
          <a:lstStyle/>
          <a:p>
            <a:pPr marL="900113" indent="1182688" algn="ctr">
              <a:spcBef>
                <a:spcPts val="370"/>
              </a:spcBef>
            </a:pPr>
            <a:r>
              <a:rPr lang="en-US" sz="3600" b="1" dirty="0">
                <a:latin typeface="Times New Roman" panose="02020603050405020304" pitchFamily="18" charset="0"/>
                <a:cs typeface="Times New Roman" panose="02020603050405020304" pitchFamily="18" charset="0"/>
              </a:rPr>
              <a:t>10</a:t>
            </a:r>
            <a:r>
              <a:rPr lang="ru-RU" sz="3600" b="1" dirty="0">
                <a:latin typeface="Times New Roman" panose="02020603050405020304" pitchFamily="18" charset="0"/>
                <a:cs typeface="Times New Roman" panose="02020603050405020304" pitchFamily="18" charset="0"/>
              </a:rPr>
              <a:t>-</a:t>
            </a:r>
            <a:r>
              <a:rPr lang="en-US" sz="3600" b="1" dirty="0" err="1">
                <a:latin typeface="Times New Roman" panose="02020603050405020304" pitchFamily="18" charset="0"/>
                <a:cs typeface="Times New Roman" panose="02020603050405020304" pitchFamily="18" charset="0"/>
              </a:rPr>
              <a:t>mavzu</a:t>
            </a:r>
            <a:r>
              <a:rPr lang="ru-RU" sz="3600" b="1" dirty="0">
                <a:latin typeface="Times New Roman" panose="02020603050405020304" pitchFamily="18" charset="0"/>
                <a:cs typeface="Times New Roman" panose="02020603050405020304" pitchFamily="18" charset="0"/>
              </a:rPr>
              <a:t>: </a:t>
            </a:r>
            <a:r>
              <a:rPr lang="ru-RU" sz="3200" b="1" dirty="0">
                <a:latin typeface="Times New Roman" panose="02020603050405020304" pitchFamily="18" charset="0"/>
                <a:cs typeface="Times New Roman" panose="02020603050405020304" pitchFamily="18" charset="0"/>
              </a:rPr>
              <a:t>IJTIMOIY TAHLIL</a:t>
            </a:r>
            <a:endParaRPr lang="ru-RU" sz="3200" b="1" i="1" dirty="0">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3794078" y="783909"/>
            <a:ext cx="7702850" cy="923330"/>
          </a:xfrm>
          <a:prstGeom prst="rect">
            <a:avLst/>
          </a:prstGeom>
        </p:spPr>
        <p:txBody>
          <a:bodyPr wrap="square">
            <a:spAutoFit/>
          </a:bodyPr>
          <a:lstStyle/>
          <a:p>
            <a:pPr algn="ctr">
              <a:spcAft>
                <a:spcPts val="0"/>
              </a:spcAft>
            </a:pPr>
            <a:r>
              <a:rPr lang="uz-Latn-UZ" b="1" dirty="0">
                <a:latin typeface="Times New Roman" panose="02020603050405020304" pitchFamily="18" charset="0"/>
                <a:ea typeface="Times New Roman" panose="02020603050405020304" pitchFamily="18" charset="0"/>
              </a:rPr>
              <a:t>O‘ZBEKISTON RESPUBLIKASI</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OLIY TA’LIM, FAN VA INNOVATSIYALAR </a:t>
            </a:r>
            <a:r>
              <a:rPr lang="uz-Latn-UZ" b="1" dirty="0" smtClean="0">
                <a:latin typeface="Times New Roman" panose="02020603050405020304" pitchFamily="18" charset="0"/>
                <a:ea typeface="Times New Roman" panose="02020603050405020304" pitchFamily="18" charset="0"/>
              </a:rPr>
              <a:t>VAZIRLIGI</a:t>
            </a:r>
            <a:r>
              <a:rPr lang="uz-Latn-UZ" b="1" dirty="0">
                <a:latin typeface="Times New Roman" panose="02020603050405020304" pitchFamily="18" charset="0"/>
                <a:ea typeface="Times New Roman" panose="02020603050405020304" pitchFamily="18" charset="0"/>
              </a:rPr>
              <a:t>  </a:t>
            </a:r>
            <a:endParaRPr lang="ru-RU" sz="1400" dirty="0">
              <a:latin typeface="Times New Roman" panose="02020603050405020304" pitchFamily="18" charset="0"/>
              <a:ea typeface="Times New Roman" panose="02020603050405020304" pitchFamily="18" charset="0"/>
            </a:endParaRPr>
          </a:p>
          <a:p>
            <a:pPr algn="ctr">
              <a:spcAft>
                <a:spcPts val="0"/>
              </a:spcAft>
            </a:pPr>
            <a:r>
              <a:rPr lang="uz-Latn-UZ" b="1" dirty="0">
                <a:latin typeface="Times New Roman" panose="02020603050405020304" pitchFamily="18" charset="0"/>
                <a:ea typeface="Times New Roman" panose="02020603050405020304" pitchFamily="18" charset="0"/>
              </a:rPr>
              <a:t>GULISTON DAVLAT UNIVERSITETI</a:t>
            </a:r>
            <a:endParaRPr lang="ru-RU" sz="1400" dirty="0">
              <a:effectLst/>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1875" y="4074447"/>
            <a:ext cx="6054131" cy="2107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90463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REJA</a:t>
            </a:r>
            <a:r>
              <a:rPr lang="uz-Cyrl-UZ" b="1" dirty="0"/>
              <a:t/>
            </a:r>
            <a:br>
              <a:rPr lang="uz-Cyrl-UZ" b="1" dirty="0"/>
            </a:br>
            <a:endParaRPr lang="ru-RU" dirty="0"/>
          </a:p>
        </p:txBody>
      </p:sp>
      <p:sp>
        <p:nvSpPr>
          <p:cNvPr id="3" name="Объект 2"/>
          <p:cNvSpPr>
            <a:spLocks noGrp="1"/>
          </p:cNvSpPr>
          <p:nvPr>
            <p:ph idx="1"/>
          </p:nvPr>
        </p:nvSpPr>
        <p:spPr/>
        <p:txBody>
          <a:bodyPr>
            <a:normAutofit fontScale="25000" lnSpcReduction="20000"/>
          </a:bodyPr>
          <a:lstStyle/>
          <a:p>
            <a:pPr algn="just"/>
            <a:r>
              <a:rPr lang="en-US" sz="9600" b="1" dirty="0" smtClean="0">
                <a:solidFill>
                  <a:schemeClr val="tx1"/>
                </a:solidFill>
                <a:latin typeface="Times New Roman" pitchFamily="18" charset="0"/>
                <a:cs typeface="Times New Roman" pitchFamily="18" charset="0"/>
              </a:rPr>
              <a:t>10</a:t>
            </a:r>
            <a:r>
              <a:rPr lang="ru-RU" sz="9600" b="1" dirty="0" smtClean="0">
                <a:solidFill>
                  <a:schemeClr val="tx1"/>
                </a:solidFill>
                <a:latin typeface="Times New Roman" pitchFamily="18" charset="0"/>
                <a:cs typeface="Times New Roman" pitchFamily="18" charset="0"/>
              </a:rPr>
              <a:t>.1</a:t>
            </a:r>
            <a:r>
              <a:rPr lang="ru-RU" sz="9600" b="1" dirty="0">
                <a:solidFill>
                  <a:schemeClr val="tx1"/>
                </a:solidFill>
                <a:latin typeface="Times New Roman" pitchFamily="18" charset="0"/>
                <a:cs typeface="Times New Roman" pitchFamily="18" charset="0"/>
              </a:rPr>
              <a:t>. </a:t>
            </a:r>
            <a:r>
              <a:rPr lang="ru-RU" sz="9600" b="1" dirty="0" err="1">
                <a:solidFill>
                  <a:schemeClr val="tx1"/>
                </a:solidFill>
                <a:latin typeface="Times New Roman" panose="02020603050405020304" pitchFamily="18" charset="0"/>
                <a:cs typeface="Times New Roman" panose="02020603050405020304" pitchFamily="18" charset="0"/>
              </a:rPr>
              <a:t>Ijtimoiy</a:t>
            </a:r>
            <a:r>
              <a:rPr lang="ru-RU" sz="9600" b="1" dirty="0">
                <a:solidFill>
                  <a:schemeClr val="tx1"/>
                </a:solidFill>
                <a:latin typeface="Times New Roman" panose="02020603050405020304" pitchFamily="18" charset="0"/>
                <a:cs typeface="Times New Roman" panose="02020603050405020304" pitchFamily="18" charset="0"/>
              </a:rPr>
              <a:t> </a:t>
            </a:r>
            <a:r>
              <a:rPr lang="ru-RU" sz="9600" b="1" dirty="0" err="1">
                <a:solidFill>
                  <a:schemeClr val="tx1"/>
                </a:solidFill>
                <a:latin typeface="Times New Roman" panose="02020603050405020304" pitchFamily="18" charset="0"/>
                <a:cs typeface="Times New Roman" panose="02020603050405020304" pitchFamily="18" charset="0"/>
              </a:rPr>
              <a:t>tahlilning</a:t>
            </a:r>
            <a:r>
              <a:rPr lang="ru-RU" sz="9600" b="1" dirty="0">
                <a:solidFill>
                  <a:schemeClr val="tx1"/>
                </a:solidFill>
                <a:latin typeface="Times New Roman" panose="02020603050405020304" pitchFamily="18" charset="0"/>
                <a:cs typeface="Times New Roman" panose="02020603050405020304" pitchFamily="18" charset="0"/>
              </a:rPr>
              <a:t> </a:t>
            </a:r>
            <a:r>
              <a:rPr lang="ru-RU" sz="9600" b="1" dirty="0" err="1">
                <a:solidFill>
                  <a:schemeClr val="tx1"/>
                </a:solidFill>
                <a:latin typeface="Times New Roman" panose="02020603050405020304" pitchFamily="18" charset="0"/>
                <a:cs typeface="Times New Roman" panose="02020603050405020304" pitchFamily="18" charset="0"/>
              </a:rPr>
              <a:t>mohiyati</a:t>
            </a:r>
            <a:r>
              <a:rPr lang="ru-RU" sz="9600" b="1" dirty="0">
                <a:solidFill>
                  <a:schemeClr val="tx1"/>
                </a:solidFill>
                <a:latin typeface="Times New Roman" panose="02020603050405020304" pitchFamily="18" charset="0"/>
                <a:cs typeface="Times New Roman" panose="02020603050405020304" pitchFamily="18" charset="0"/>
              </a:rPr>
              <a:t> </a:t>
            </a:r>
            <a:r>
              <a:rPr lang="ru-RU" sz="9600" b="1" dirty="0" err="1">
                <a:solidFill>
                  <a:schemeClr val="tx1"/>
                </a:solidFill>
                <a:latin typeface="Times New Roman" panose="02020603050405020304" pitchFamily="18" charset="0"/>
                <a:cs typeface="Times New Roman" panose="02020603050405020304" pitchFamily="18" charset="0"/>
              </a:rPr>
              <a:t>va</a:t>
            </a:r>
            <a:r>
              <a:rPr lang="ru-RU" sz="9600" b="1" dirty="0">
                <a:solidFill>
                  <a:schemeClr val="tx1"/>
                </a:solidFill>
                <a:latin typeface="Times New Roman" panose="02020603050405020304" pitchFamily="18" charset="0"/>
                <a:cs typeface="Times New Roman" panose="02020603050405020304" pitchFamily="18" charset="0"/>
              </a:rPr>
              <a:t> </a:t>
            </a:r>
            <a:r>
              <a:rPr lang="ru-RU" sz="9600" b="1" dirty="0" err="1">
                <a:solidFill>
                  <a:schemeClr val="tx1"/>
                </a:solidFill>
                <a:latin typeface="Times New Roman" panose="02020603050405020304" pitchFamily="18" charset="0"/>
                <a:cs typeface="Times New Roman" panose="02020603050405020304" pitchFamily="18" charset="0"/>
              </a:rPr>
              <a:t>tarkibiy</a:t>
            </a:r>
            <a:r>
              <a:rPr lang="ru-RU" sz="9600" b="1" dirty="0">
                <a:solidFill>
                  <a:schemeClr val="tx1"/>
                </a:solidFill>
                <a:latin typeface="Times New Roman" panose="02020603050405020304" pitchFamily="18" charset="0"/>
                <a:cs typeface="Times New Roman" panose="02020603050405020304" pitchFamily="18" charset="0"/>
              </a:rPr>
              <a:t> </a:t>
            </a:r>
            <a:r>
              <a:rPr lang="ru-RU" sz="9600" b="1" dirty="0" err="1">
                <a:solidFill>
                  <a:schemeClr val="tx1"/>
                </a:solidFill>
                <a:latin typeface="Times New Roman" panose="02020603050405020304" pitchFamily="18" charset="0"/>
                <a:cs typeface="Times New Roman" panose="02020603050405020304" pitchFamily="18" charset="0"/>
              </a:rPr>
              <a:t>qismlari</a:t>
            </a:r>
            <a:r>
              <a:rPr lang="en-US" sz="8000" b="1" dirty="0" smtClean="0">
                <a:solidFill>
                  <a:schemeClr val="tx1"/>
                </a:solidFill>
                <a:latin typeface="Times New Roman" pitchFamily="18" charset="0"/>
                <a:cs typeface="Times New Roman" pitchFamily="18" charset="0"/>
              </a:rPr>
              <a:t>.</a:t>
            </a:r>
            <a:endParaRPr lang="en-US" sz="8000" b="1" dirty="0">
              <a:solidFill>
                <a:schemeClr val="tx1"/>
              </a:solidFill>
              <a:latin typeface="Times New Roman" pitchFamily="18" charset="0"/>
              <a:cs typeface="Times New Roman" pitchFamily="18" charset="0"/>
            </a:endParaRPr>
          </a:p>
          <a:p>
            <a:pPr algn="just"/>
            <a:r>
              <a:rPr lang="en-US" sz="9600" b="1" dirty="0" smtClean="0">
                <a:solidFill>
                  <a:schemeClr val="tx1"/>
                </a:solidFill>
                <a:latin typeface="Times New Roman" panose="02020603050405020304" pitchFamily="18" charset="0"/>
                <a:cs typeface="Times New Roman" panose="02020603050405020304" pitchFamily="18" charset="0"/>
              </a:rPr>
              <a:t>10.2.Aholining </a:t>
            </a:r>
            <a:r>
              <a:rPr lang="en-US" sz="9600" b="1" dirty="0" err="1">
                <a:solidFill>
                  <a:schemeClr val="tx1"/>
                </a:solidFill>
                <a:latin typeface="Times New Roman" panose="02020603050405020304" pitchFamily="18" charset="0"/>
                <a:cs typeface="Times New Roman" panose="02020603050405020304" pitchFamily="18" charset="0"/>
              </a:rPr>
              <a:t>ijtimoiy-madaniy</a:t>
            </a:r>
            <a:r>
              <a:rPr lang="en-US" sz="9600" b="1" dirty="0">
                <a:solidFill>
                  <a:schemeClr val="tx1"/>
                </a:solidFill>
                <a:latin typeface="Times New Roman" panose="02020603050405020304" pitchFamily="18" charset="0"/>
                <a:cs typeface="Times New Roman" panose="02020603050405020304" pitchFamily="18" charset="0"/>
              </a:rPr>
              <a:t> </a:t>
            </a:r>
            <a:r>
              <a:rPr lang="en-US" sz="9600" b="1" dirty="0" err="1">
                <a:solidFill>
                  <a:schemeClr val="tx1"/>
                </a:solidFill>
                <a:latin typeface="Times New Roman" panose="02020603050405020304" pitchFamily="18" charset="0"/>
                <a:cs typeface="Times New Roman" panose="02020603050405020304" pitchFamily="18" charset="0"/>
              </a:rPr>
              <a:t>va</a:t>
            </a:r>
            <a:r>
              <a:rPr lang="en-US" sz="9600" b="1" dirty="0">
                <a:solidFill>
                  <a:schemeClr val="tx1"/>
                </a:solidFill>
                <a:latin typeface="Times New Roman" panose="02020603050405020304" pitchFamily="18" charset="0"/>
                <a:cs typeface="Times New Roman" panose="02020603050405020304" pitchFamily="18" charset="0"/>
              </a:rPr>
              <a:t> </a:t>
            </a:r>
            <a:r>
              <a:rPr lang="en-US" sz="9600" b="1" dirty="0" err="1" smtClean="0">
                <a:solidFill>
                  <a:schemeClr val="tx1"/>
                </a:solidFill>
                <a:latin typeface="Times New Roman" panose="02020603050405020304" pitchFamily="18" charset="0"/>
                <a:cs typeface="Times New Roman" panose="02020603050405020304" pitchFamily="18" charset="0"/>
              </a:rPr>
              <a:t>demografik</a:t>
            </a:r>
            <a:endParaRPr lang="en-US" sz="9600" b="1" dirty="0" smtClean="0">
              <a:solidFill>
                <a:schemeClr val="tx1"/>
              </a:solidFill>
              <a:latin typeface="Times New Roman" panose="02020603050405020304" pitchFamily="18" charset="0"/>
              <a:cs typeface="Times New Roman" panose="02020603050405020304" pitchFamily="18" charset="0"/>
            </a:endParaRPr>
          </a:p>
          <a:p>
            <a:pPr algn="just"/>
            <a:r>
              <a:rPr lang="en-US" sz="9600" b="1" dirty="0" smtClean="0">
                <a:solidFill>
                  <a:schemeClr val="tx1"/>
                </a:solidFill>
                <a:latin typeface="Times New Roman" panose="02020603050405020304" pitchFamily="18" charset="0"/>
                <a:cs typeface="Times New Roman" panose="02020603050405020304" pitchFamily="18" charset="0"/>
              </a:rPr>
              <a:t> </a:t>
            </a:r>
            <a:r>
              <a:rPr lang="en-US" sz="9600" b="1" dirty="0" err="1" smtClean="0">
                <a:solidFill>
                  <a:schemeClr val="tx1"/>
                </a:solidFill>
                <a:latin typeface="Times New Roman" panose="02020603050405020304" pitchFamily="18" charset="0"/>
                <a:cs typeface="Times New Roman" panose="02020603050405020304" pitchFamily="18" charset="0"/>
              </a:rPr>
              <a:t>xususiyatlari</a:t>
            </a:r>
            <a:endParaRPr lang="en-US" sz="9600" b="1" dirty="0" smtClean="0">
              <a:solidFill>
                <a:schemeClr val="tx1"/>
              </a:solidFill>
              <a:latin typeface="Times New Roman" panose="02020603050405020304" pitchFamily="18" charset="0"/>
              <a:cs typeface="Times New Roman" panose="02020603050405020304" pitchFamily="18" charset="0"/>
            </a:endParaRPr>
          </a:p>
          <a:p>
            <a:pPr algn="just"/>
            <a:r>
              <a:rPr lang="en-US" sz="9600" b="1" dirty="0" smtClean="0">
                <a:solidFill>
                  <a:schemeClr val="tx1"/>
                </a:solidFill>
                <a:latin typeface="Times New Roman" pitchFamily="18" charset="0"/>
                <a:cs typeface="Times New Roman" pitchFamily="18" charset="0"/>
              </a:rPr>
              <a:t>10</a:t>
            </a:r>
            <a:r>
              <a:rPr lang="uz-Cyrl-UZ" sz="9600" b="1" dirty="0" smtClean="0">
                <a:solidFill>
                  <a:schemeClr val="tx1"/>
                </a:solidFill>
                <a:latin typeface="Times New Roman" pitchFamily="18" charset="0"/>
                <a:cs typeface="Times New Roman" pitchFamily="18" charset="0"/>
              </a:rPr>
              <a:t>.3</a:t>
            </a:r>
            <a:r>
              <a:rPr lang="uz-Cyrl-UZ" sz="9600" b="1" dirty="0">
                <a:solidFill>
                  <a:schemeClr val="tx1"/>
                </a:solidFill>
                <a:latin typeface="Times New Roman" panose="02020603050405020304" pitchFamily="18" charset="0"/>
                <a:cs typeface="Times New Roman" pitchFamily="18" charset="0"/>
              </a:rPr>
              <a:t>. </a:t>
            </a:r>
            <a:r>
              <a:rPr lang="uz-Cyrl-UZ" sz="9600" b="1" dirty="0">
                <a:solidFill>
                  <a:schemeClr val="tx1"/>
                </a:solidFill>
                <a:latin typeface="Times New Roman" panose="02020603050405020304" pitchFamily="18" charset="0"/>
                <a:cs typeface="Times New Roman" panose="02020603050405020304" pitchFamily="18" charset="0"/>
              </a:rPr>
              <a:t>Loyiha va mahalliy madaniyat talablar</a:t>
            </a:r>
            <a:r>
              <a:rPr lang="en-US" sz="9600" b="1" dirty="0" smtClean="0">
                <a:solidFill>
                  <a:schemeClr val="tx1"/>
                </a:solidFill>
                <a:latin typeface="Times New Roman" pitchFamily="18" charset="0"/>
                <a:cs typeface="Times New Roman" pitchFamily="18" charset="0"/>
              </a:rPr>
              <a:t>.</a:t>
            </a:r>
            <a:endParaRPr lang="en-US" sz="9600" b="1" dirty="0">
              <a:solidFill>
                <a:schemeClr val="tx1"/>
              </a:solidFill>
              <a:latin typeface="Times New Roman" pitchFamily="18" charset="0"/>
              <a:cs typeface="Times New Roman" pitchFamily="18" charset="0"/>
            </a:endParaRPr>
          </a:p>
          <a:p>
            <a:pPr algn="just"/>
            <a:r>
              <a:rPr lang="en-US" sz="9600" b="1" dirty="0" smtClean="0">
                <a:solidFill>
                  <a:schemeClr val="tx1"/>
                </a:solidFill>
                <a:latin typeface="Times New Roman" pitchFamily="18" charset="0"/>
                <a:cs typeface="Times New Roman" pitchFamily="18" charset="0"/>
              </a:rPr>
              <a:t>10</a:t>
            </a:r>
            <a:r>
              <a:rPr lang="uz-Cyrl-UZ" sz="9600" b="1" dirty="0" smtClean="0">
                <a:solidFill>
                  <a:schemeClr val="tx1"/>
                </a:solidFill>
                <a:latin typeface="Times New Roman" pitchFamily="18" charset="0"/>
                <a:cs typeface="Times New Roman" pitchFamily="18" charset="0"/>
              </a:rPr>
              <a:t>.4</a:t>
            </a:r>
            <a:r>
              <a:rPr lang="uz-Cyrl-UZ" sz="9600" b="1" dirty="0">
                <a:solidFill>
                  <a:schemeClr val="tx1"/>
                </a:solidFill>
                <a:latin typeface="Times New Roman" pitchFamily="18" charset="0"/>
                <a:cs typeface="Times New Roman" pitchFamily="18" charset="0"/>
              </a:rPr>
              <a:t>. </a:t>
            </a:r>
            <a:r>
              <a:rPr lang="uz-Cyrl-UZ" sz="9600" b="1" dirty="0">
                <a:solidFill>
                  <a:schemeClr val="tx1"/>
                </a:solidFill>
                <a:latin typeface="Times New Roman" panose="02020603050405020304" pitchFamily="18" charset="0"/>
                <a:cs typeface="Times New Roman" panose="02020603050405020304" pitchFamily="18" charset="0"/>
              </a:rPr>
              <a:t>Loyihalardan manfaatdorlikni </a:t>
            </a:r>
            <a:endParaRPr lang="en-US" sz="9600" b="1" dirty="0" smtClean="0">
              <a:solidFill>
                <a:schemeClr val="tx1"/>
              </a:solidFill>
              <a:latin typeface="Times New Roman" panose="02020603050405020304" pitchFamily="18" charset="0"/>
              <a:cs typeface="Times New Roman" panose="02020603050405020304" pitchFamily="18" charset="0"/>
            </a:endParaRPr>
          </a:p>
          <a:p>
            <a:pPr algn="just"/>
            <a:r>
              <a:rPr lang="uz-Cyrl-UZ" sz="9600" b="1" dirty="0" smtClean="0">
                <a:solidFill>
                  <a:schemeClr val="tx1"/>
                </a:solidFill>
                <a:latin typeface="Times New Roman" panose="02020603050405020304" pitchFamily="18" charset="0"/>
                <a:cs typeface="Times New Roman" panose="02020603050405020304" pitchFamily="18" charset="0"/>
              </a:rPr>
              <a:t>ta’minlash </a:t>
            </a:r>
            <a:r>
              <a:rPr lang="uz-Cyrl-UZ" sz="9600" b="1" dirty="0">
                <a:solidFill>
                  <a:schemeClr val="tx1"/>
                </a:solidFill>
                <a:latin typeface="Times New Roman" panose="02020603050405020304" pitchFamily="18" charset="0"/>
                <a:cs typeface="Times New Roman" panose="02020603050405020304" pitchFamily="18" charset="0"/>
              </a:rPr>
              <a:t>masalalari</a:t>
            </a:r>
            <a:r>
              <a:rPr lang="en-US" sz="9600" b="1" dirty="0" smtClean="0">
                <a:solidFill>
                  <a:schemeClr val="tx1"/>
                </a:solidFill>
                <a:latin typeface="Times New Roman" pitchFamily="18" charset="0"/>
                <a:cs typeface="Times New Roman" pitchFamily="18" charset="0"/>
              </a:rPr>
              <a:t>.</a:t>
            </a:r>
            <a:endParaRPr lang="ru-RU" sz="9600" dirty="0">
              <a:solidFill>
                <a:schemeClr val="tx1"/>
              </a:solidFill>
              <a:latin typeface="Times New Roman" pitchFamily="18" charset="0"/>
              <a:cs typeface="Times New Roman" pitchFamily="18" charset="0"/>
            </a:endParaRPr>
          </a:p>
          <a:p>
            <a:r>
              <a:rPr lang="en-US" sz="9600" b="1" dirty="0" smtClean="0">
                <a:solidFill>
                  <a:schemeClr val="tx1"/>
                </a:solidFill>
                <a:latin typeface="Times New Roman" pitchFamily="18" charset="0"/>
                <a:cs typeface="Times New Roman" pitchFamily="18" charset="0"/>
              </a:rPr>
              <a:t>10.5</a:t>
            </a:r>
            <a:r>
              <a:rPr lang="en-US" sz="9600" b="1" dirty="0">
                <a:solidFill>
                  <a:schemeClr val="tx1"/>
                </a:solidFill>
                <a:latin typeface="Times New Roman" pitchFamily="18" charset="0"/>
                <a:cs typeface="Times New Roman" pitchFamily="18" charset="0"/>
              </a:rPr>
              <a:t>. </a:t>
            </a:r>
            <a:r>
              <a:rPr lang="uz-Cyrl-UZ" sz="9600" b="1" dirty="0">
                <a:solidFill>
                  <a:schemeClr val="tx1"/>
                </a:solidFill>
                <a:latin typeface="Times New Roman" panose="02020603050405020304" pitchFamily="18" charset="0"/>
                <a:cs typeface="Times New Roman" panose="02020603050405020304" pitchFamily="18" charset="0"/>
              </a:rPr>
              <a:t>Ijtimoiy loyihalarda xotin-qizlarning roli</a:t>
            </a:r>
            <a:endParaRPr lang="ru-RU" sz="9600" dirty="0">
              <a:solidFill>
                <a:schemeClr val="tx1"/>
              </a:solidFill>
              <a:latin typeface="Times New Roman" panose="02020603050405020304" pitchFamily="18" charset="0"/>
              <a:cs typeface="Times New Roman" panose="02020603050405020304" pitchFamily="18" charset="0"/>
            </a:endParaRPr>
          </a:p>
          <a:p>
            <a:r>
              <a:rPr lang="uz-Cyrl-UZ" dirty="0">
                <a:solidFill>
                  <a:schemeClr val="tx1"/>
                </a:solidFill>
                <a:latin typeface="Times New Roman" panose="02020603050405020304" pitchFamily="18" charset="0"/>
                <a:cs typeface="Times New Roman" panose="02020603050405020304" pitchFamily="18" charset="0"/>
              </a:rPr>
              <a:t> </a:t>
            </a:r>
            <a:endParaRPr lang="ru-RU" sz="9600" dirty="0">
              <a:solidFill>
                <a:schemeClr val="tx1"/>
              </a:solidFill>
              <a:latin typeface="Times New Roman" pitchFamily="18" charset="0"/>
              <a:cs typeface="Times New Roman" pitchFamily="18" charset="0"/>
            </a:endParaRPr>
          </a:p>
          <a:p>
            <a:pPr algn="just"/>
            <a:r>
              <a:rPr lang="en-US" sz="9600" b="1" dirty="0" smtClean="0">
                <a:solidFill>
                  <a:schemeClr val="tx1"/>
                </a:solidFill>
                <a:latin typeface="Times New Roman" pitchFamily="18" charset="0"/>
                <a:cs typeface="Times New Roman" pitchFamily="18" charset="0"/>
              </a:rPr>
              <a:t>10</a:t>
            </a:r>
            <a:r>
              <a:rPr lang="uz-Cyrl-UZ" sz="9600" b="1" dirty="0" smtClean="0">
                <a:solidFill>
                  <a:schemeClr val="tx1"/>
                </a:solidFill>
                <a:latin typeface="Times New Roman" pitchFamily="18" charset="0"/>
                <a:cs typeface="Times New Roman" pitchFamily="18" charset="0"/>
              </a:rPr>
              <a:t>.6</a:t>
            </a:r>
            <a:r>
              <a:rPr lang="uz-Cyrl-UZ" sz="9600" b="1" dirty="0">
                <a:solidFill>
                  <a:schemeClr val="tx1"/>
                </a:solidFill>
                <a:latin typeface="Times New Roman" pitchFamily="18" charset="0"/>
                <a:cs typeface="Times New Roman" pitchFamily="18" charset="0"/>
              </a:rPr>
              <a:t>. </a:t>
            </a:r>
            <a:r>
              <a:rPr lang="uz-Cyrl-UZ" sz="9600" b="1" dirty="0">
                <a:solidFill>
                  <a:schemeClr val="tx1"/>
                </a:solidFill>
                <a:latin typeface="Times New Roman" panose="02020603050405020304" pitchFamily="18" charset="0"/>
                <a:cs typeface="Times New Roman" panose="02020603050405020304" pitchFamily="18" charset="0"/>
              </a:rPr>
              <a:t>Ijtimoiy tahlilda mutaxassislar </a:t>
            </a:r>
            <a:r>
              <a:rPr lang="uz-Cyrl-UZ" sz="9600" b="1" dirty="0" smtClean="0">
                <a:solidFill>
                  <a:schemeClr val="tx1"/>
                </a:solidFill>
                <a:latin typeface="Times New Roman" panose="02020603050405020304" pitchFamily="18" charset="0"/>
                <a:cs typeface="Times New Roman" panose="02020603050405020304" pitchFamily="18" charset="0"/>
              </a:rPr>
              <a:t>masalasi</a:t>
            </a:r>
            <a:endParaRPr lang="ru-RU" sz="9600" dirty="0">
              <a:solidFill>
                <a:schemeClr val="tx1"/>
              </a:solidFill>
              <a:latin typeface="Times New Roman" pitchFamily="18" charset="0"/>
              <a:cs typeface="Times New Roman" pitchFamily="18" charset="0"/>
            </a:endParaRPr>
          </a:p>
          <a:p>
            <a:pPr algn="just"/>
            <a:r>
              <a:rPr lang="en-US" sz="9600" b="1" dirty="0" smtClean="0">
                <a:solidFill>
                  <a:schemeClr val="tx1"/>
                </a:solidFill>
                <a:latin typeface="Times New Roman" pitchFamily="18" charset="0"/>
                <a:cs typeface="Times New Roman" pitchFamily="18" charset="0"/>
              </a:rPr>
              <a:t>.</a:t>
            </a:r>
            <a:endParaRPr lang="en-US" sz="9600" b="1" dirty="0">
              <a:solidFill>
                <a:schemeClr val="tx1"/>
              </a:solidFill>
              <a:latin typeface="Times New Roman" pitchFamily="18" charset="0"/>
              <a:cs typeface="Times New Roman" pitchFamily="18" charset="0"/>
            </a:endParaRPr>
          </a:p>
          <a:p>
            <a:pPr algn="just"/>
            <a:endParaRPr lang="ru-RU" dirty="0">
              <a:solidFill>
                <a:schemeClr val="tx1"/>
              </a:solidFill>
              <a:latin typeface="Times New Roman" pitchFamily="18" charset="0"/>
              <a:cs typeface="Times New Roman" pitchFamily="18" charset="0"/>
            </a:endParaRPr>
          </a:p>
          <a:p>
            <a:pPr algn="just"/>
            <a:endParaRPr lang="ru-RU" dirty="0">
              <a:solidFill>
                <a:schemeClr val="tx1"/>
              </a:solidFill>
            </a:endParaRPr>
          </a:p>
          <a:p>
            <a:r>
              <a:rPr lang="uz-Cyrl-UZ" dirty="0"/>
              <a:t> </a:t>
            </a:r>
            <a:endParaRPr lang="ru-RU" dirty="0"/>
          </a:p>
          <a:p>
            <a:endParaRPr lang="ru-RU" dirty="0"/>
          </a:p>
        </p:txBody>
      </p:sp>
      <p:pic>
        <p:nvPicPr>
          <p:cNvPr id="4" name="Picture 2" descr="Нақд пулсиз ҳисоб-китоб қилиш тартиби янгиланди | NORMA.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79475" y="2333766"/>
            <a:ext cx="3719114" cy="2323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Jamoa kelishuv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218" y="122830"/>
            <a:ext cx="2961564" cy="14603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53751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14400" y="1368436"/>
            <a:ext cx="10863618" cy="5177892"/>
          </a:xfrm>
          <a:prstGeom prst="rect">
            <a:avLst/>
          </a:prstGeom>
        </p:spPr>
        <p:txBody>
          <a:bodyPr wrap="square">
            <a:spAutoFit/>
          </a:bodyPr>
          <a:lstStyle/>
          <a:p>
            <a:pPr indent="431800" algn="just">
              <a:lnSpc>
                <a:spcPct val="107000"/>
              </a:lnSpc>
              <a:spcAft>
                <a:spcPts val="0"/>
              </a:spcAft>
            </a:pPr>
            <a:r>
              <a:rPr lang="uz-Latn-UZ"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Маърифатпарварлик даврининг энг машҳур мутафаккири Жан-Жак Руссо шундай ёзган </a:t>
            </a:r>
            <a:r>
              <a:rPr lang="uz-Cyrl-UZ"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эди</a:t>
            </a:r>
            <a:r>
              <a:rPr lang="uz-Latn-UZ"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uz-Latn-UZ"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a:t>
            </a:r>
            <a:r>
              <a:rPr lang="uz-Cyrl-UZ" sz="2400"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Давлат мустақиллигини таъминлаш ва мустаҳкамлашнинг бирдан - бир ишончли воситаси - бу қишлоқ </a:t>
            </a:r>
            <a:r>
              <a:rPr lang="uz-Cyrl-UZ" sz="2400" dirty="0" smtClean="0">
                <a:solidFill>
                  <a:srgbClr val="0070C0"/>
                </a:solidFill>
                <a:latin typeface="Times New Roman" panose="02020603050405020304" pitchFamily="18" charset="0"/>
                <a:ea typeface="Calibri" panose="020F0502020204030204" pitchFamily="34" charset="0"/>
                <a:cs typeface="Times New Roman" panose="02020603050405020304" pitchFamily="18" charset="0"/>
              </a:rPr>
              <a:t>хўжалигидаги ижтимоий омилдир</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Дунёнинг барча бойликларига эга бўлсангиз-да, аммо қорин тўқлашга ҳеч вақонгиз бўлмаса, сиз барибир кимгадир қарам бўласиз. Савдо бойликни яратади, қишлоқ хўжалиги эса эркинлик ва фаровонликни таъмин этади. Деб ёзса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Журналист, ёзувчи, афорист  Тамара Клейман эса ўзининг “Ўроқ билан ўриб, болға билан майдаласа, нон қаердан келади?” деган иқтибосида қисқа сўзлар билан </a:t>
            </a:r>
            <a:r>
              <a:rPr lang="uz-Cyrl-UZ" sz="2400" dirty="0" smtClean="0">
                <a:latin typeface="Times New Roman" panose="02020603050405020304" pitchFamily="18" charset="0"/>
                <a:ea typeface="Times New Roman" panose="02020603050405020304" pitchFamily="18" charset="0"/>
                <a:cs typeface="Times New Roman" panose="02020603050405020304" pitchFamily="18" charset="0"/>
              </a:rPr>
              <a:t>инсон омили ва мехнатининг дон саноатидаги ўрни ва яшаш тарзидаги фарқли исчиллигини </a:t>
            </a:r>
            <a:r>
              <a:rPr lang="uz-Cyrl-UZ" sz="2400" dirty="0">
                <a:latin typeface="Times New Roman" panose="02020603050405020304" pitchFamily="18" charset="0"/>
                <a:ea typeface="Times New Roman" panose="02020603050405020304" pitchFamily="18" charset="0"/>
                <a:cs typeface="Times New Roman" panose="02020603050405020304" pitchFamily="18" charset="0"/>
              </a:rPr>
              <a:t>кўрсатиб бера олган.</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ru-RU" sz="2400" dirty="0">
                <a:latin typeface="Times New Roman" panose="02020603050405020304" pitchFamily="18" charset="0"/>
                <a:ea typeface="Calibri" panose="020F0502020204030204" pitchFamily="34" charset="0"/>
                <a:cs typeface="Times New Roman" panose="02020603050405020304" pitchFamily="18" charset="0"/>
              </a:rPr>
              <a:t>Руссо Жан</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r>
              <a:rPr lang="ru-RU" sz="2400" dirty="0">
                <a:latin typeface="Times New Roman" panose="02020603050405020304" pitchFamily="18" charset="0"/>
                <a:ea typeface="Calibri" panose="020F0502020204030204" pitchFamily="34" charset="0"/>
                <a:cs typeface="Times New Roman" panose="02020603050405020304" pitchFamily="18" charset="0"/>
              </a:rPr>
              <a:t>Жак</a:t>
            </a:r>
            <a:r>
              <a:rPr lang="en-US" sz="2400" dirty="0">
                <a:latin typeface="Times New Roman" panose="02020603050405020304" pitchFamily="18" charset="0"/>
                <a:ea typeface="Calibri" panose="020F0502020204030204" pitchFamily="34" charset="0"/>
                <a:cs typeface="Times New Roman" panose="02020603050405020304" pitchFamily="18" charset="0"/>
              </a:rPr>
              <a:t> - </a:t>
            </a:r>
            <a:r>
              <a:rPr lang="ru-RU" sz="2400" dirty="0">
                <a:latin typeface="Times New Roman" panose="02020603050405020304" pitchFamily="18" charset="0"/>
                <a:ea typeface="Calibri" panose="020F0502020204030204" pitchFamily="34" charset="0"/>
                <a:cs typeface="Times New Roman" panose="02020603050405020304" pitchFamily="18" charset="0"/>
              </a:rPr>
              <a:t>цитаты и афоризмы</a:t>
            </a:r>
            <a:r>
              <a:rPr lang="en-US" sz="2400"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uz-Cyrl-UZ" sz="2400" u="sng" dirty="0">
                <a:solidFill>
                  <a:srgbClr val="0000FF"/>
                </a:solidFill>
                <a:latin typeface="Linux Libertine"/>
                <a:ea typeface="Times New Roman" panose="02020603050405020304" pitchFamily="18" charset="0"/>
                <a:cs typeface="Times New Roman" panose="02020603050405020304" pitchFamily="18" charset="0"/>
                <a:hlinkClick r:id="rId2"/>
              </a:rPr>
              <a:t>http://www.100bestbooks.info/quotes-aphorisms/selskoe-hosjaistvo.php</a:t>
            </a:r>
            <a:r>
              <a:rPr lang="en-US" sz="2400" dirty="0">
                <a:latin typeface="Calibri" panose="020F0502020204030204" pitchFamily="34" charset="0"/>
                <a:ea typeface="Times New Roman" panose="02020603050405020304" pitchFamily="18" charset="0"/>
                <a:cs typeface="Times New Roman" panose="02020603050405020304" pitchFamily="18" charset="0"/>
              </a:rPr>
              <a:t>.</a:t>
            </a:r>
            <a:endParaRPr lang="ru-RU" sz="2400" dirty="0">
              <a:latin typeface="Calibri" panose="020F0502020204030204" pitchFamily="34" charset="0"/>
              <a:ea typeface="Times New Roman" panose="02020603050405020304" pitchFamily="18" charset="0"/>
              <a:cs typeface="Times New Roman" panose="02020603050405020304" pitchFamily="18" charset="0"/>
            </a:endParaRPr>
          </a:p>
          <a:p>
            <a:pPr algn="just">
              <a:spcAft>
                <a:spcPts val="0"/>
              </a:spcAft>
            </a:pPr>
            <a:r>
              <a:rPr lang="en-US" sz="2400" dirty="0">
                <a:solidFill>
                  <a:srgbClr val="061018"/>
                </a:solidFill>
                <a:latin typeface="Times New Roman" panose="02020603050405020304" pitchFamily="18" charset="0"/>
                <a:ea typeface="Times New Roman" panose="02020603050405020304" pitchFamily="18" charset="0"/>
              </a:rPr>
              <a:t>  </a:t>
            </a:r>
            <a:r>
              <a:rPr lang="uz-Cyrl-UZ" sz="2400" dirty="0">
                <a:solidFill>
                  <a:srgbClr val="061018"/>
                </a:solidFill>
                <a:latin typeface="Times New Roman" panose="02020603050405020304" pitchFamily="18" charset="0"/>
                <a:ea typeface="Times New Roman" panose="02020603050405020304" pitchFamily="18" charset="0"/>
              </a:rPr>
              <a:t>Цитаты и Афоризмы - СЕЛЬСКОЕ ХОЗЯЙСТВО</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58036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solidFill>
                  <a:schemeClr val="tx1"/>
                </a:solidFill>
                <a:latin typeface="Times New Roman" panose="02020603050405020304" pitchFamily="18" charset="0"/>
                <a:cs typeface="Times New Roman" panose="02020603050405020304" pitchFamily="18" charset="0"/>
              </a:rPr>
              <a:t>Ijtimoiy</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tahlilning</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mohiyati</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va</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tarkibiy</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qismlari</a:t>
            </a:r>
            <a:endParaRPr lang="ru-RU" dirty="0">
              <a:solidFill>
                <a:srgbClr val="FF0000"/>
              </a:solidFill>
            </a:endParaRPr>
          </a:p>
        </p:txBody>
      </p:sp>
      <p:sp>
        <p:nvSpPr>
          <p:cNvPr id="3" name="Объект 2"/>
          <p:cNvSpPr>
            <a:spLocks noGrp="1"/>
          </p:cNvSpPr>
          <p:nvPr>
            <p:ph idx="1"/>
          </p:nvPr>
        </p:nvSpPr>
        <p:spPr/>
        <p:txBody>
          <a:bodyPr>
            <a:normAutofit/>
          </a:bodyPr>
          <a:lstStyle/>
          <a:p>
            <a:pPr algn="just"/>
            <a:r>
              <a:rPr lang="en-US" sz="2400" dirty="0" err="1">
                <a:solidFill>
                  <a:srgbClr val="7030A0"/>
                </a:solidFill>
              </a:rPr>
              <a:t>Loyihalarni</a:t>
            </a:r>
            <a:r>
              <a:rPr lang="en-US" sz="2400" dirty="0">
                <a:solidFill>
                  <a:srgbClr val="7030A0"/>
                </a:solidFill>
              </a:rPr>
              <a:t> </a:t>
            </a:r>
            <a:r>
              <a:rPr lang="en-US" sz="2400" dirty="0" err="1">
                <a:solidFill>
                  <a:srgbClr val="7030A0"/>
                </a:solidFill>
              </a:rPr>
              <a:t>tahlil</a:t>
            </a:r>
            <a:r>
              <a:rPr lang="en-US" sz="2400" dirty="0">
                <a:solidFill>
                  <a:srgbClr val="7030A0"/>
                </a:solidFill>
              </a:rPr>
              <a:t> </a:t>
            </a:r>
            <a:r>
              <a:rPr lang="en-US" sz="2400" dirty="0" err="1">
                <a:solidFill>
                  <a:srgbClr val="7030A0"/>
                </a:solidFill>
              </a:rPr>
              <a:t>qilishda</a:t>
            </a:r>
            <a:r>
              <a:rPr lang="en-US" sz="2400" dirty="0">
                <a:solidFill>
                  <a:srgbClr val="7030A0"/>
                </a:solidFill>
              </a:rPr>
              <a:t> </a:t>
            </a:r>
            <a:r>
              <a:rPr lang="en-US" sz="2400" dirty="0" err="1">
                <a:solidFill>
                  <a:srgbClr val="7030A0"/>
                </a:solidFill>
              </a:rPr>
              <a:t>markaziy</a:t>
            </a:r>
            <a:r>
              <a:rPr lang="en-US" sz="2400" dirty="0">
                <a:solidFill>
                  <a:srgbClr val="7030A0"/>
                </a:solidFill>
              </a:rPr>
              <a:t> </a:t>
            </a:r>
            <a:r>
              <a:rPr lang="en-US" sz="2400" dirty="0" err="1">
                <a:solidFill>
                  <a:srgbClr val="7030A0"/>
                </a:solidFill>
              </a:rPr>
              <a:t>masalalardan</a:t>
            </a:r>
            <a:r>
              <a:rPr lang="en-US" sz="2400" dirty="0">
                <a:solidFill>
                  <a:srgbClr val="7030A0"/>
                </a:solidFill>
              </a:rPr>
              <a:t> </a:t>
            </a:r>
            <a:r>
              <a:rPr lang="en-US" sz="2400" dirty="0" err="1">
                <a:solidFill>
                  <a:srgbClr val="7030A0"/>
                </a:solidFill>
              </a:rPr>
              <a:t>biri</a:t>
            </a:r>
            <a:r>
              <a:rPr lang="en-US" sz="2400" dirty="0">
                <a:solidFill>
                  <a:srgbClr val="7030A0"/>
                </a:solidFill>
              </a:rPr>
              <a:t> </a:t>
            </a:r>
            <a:r>
              <a:rPr lang="en-US" sz="2400" dirty="0" err="1">
                <a:solidFill>
                  <a:srgbClr val="7030A0"/>
                </a:solidFill>
              </a:rPr>
              <a:t>inson</a:t>
            </a:r>
            <a:r>
              <a:rPr lang="en-US" sz="2400" dirty="0">
                <a:solidFill>
                  <a:srgbClr val="7030A0"/>
                </a:solidFill>
              </a:rPr>
              <a:t> </a:t>
            </a:r>
            <a:r>
              <a:rPr lang="en-US" sz="2400" dirty="0" err="1">
                <a:solidFill>
                  <a:srgbClr val="7030A0"/>
                </a:solidFill>
              </a:rPr>
              <a:t>omilidir</a:t>
            </a:r>
            <a:r>
              <a:rPr lang="en-US" sz="2400" dirty="0">
                <a:solidFill>
                  <a:srgbClr val="7030A0"/>
                </a:solidFill>
              </a:rPr>
              <a:t>. </a:t>
            </a:r>
            <a:r>
              <a:rPr lang="en-US" sz="2400" dirty="0" err="1">
                <a:solidFill>
                  <a:srgbClr val="7030A0"/>
                </a:solidFill>
              </a:rPr>
              <a:t>Loyihalar</a:t>
            </a:r>
            <a:r>
              <a:rPr lang="en-US" sz="2400" dirty="0">
                <a:solidFill>
                  <a:srgbClr val="7030A0"/>
                </a:solidFill>
              </a:rPr>
              <a:t> </a:t>
            </a:r>
            <a:r>
              <a:rPr lang="en-US" sz="2400" dirty="0" err="1">
                <a:solidFill>
                  <a:srgbClr val="7030A0"/>
                </a:solidFill>
              </a:rPr>
              <a:t>inson</a:t>
            </a:r>
            <a:r>
              <a:rPr lang="en-US" sz="2400" dirty="0">
                <a:solidFill>
                  <a:srgbClr val="7030A0"/>
                </a:solidFill>
              </a:rPr>
              <a:t> </a:t>
            </a:r>
            <a:r>
              <a:rPr lang="en-US" sz="2400" dirty="0" err="1">
                <a:solidFill>
                  <a:srgbClr val="7030A0"/>
                </a:solidFill>
              </a:rPr>
              <a:t>hayotini</a:t>
            </a:r>
            <a:r>
              <a:rPr lang="en-US" sz="2400" dirty="0">
                <a:solidFill>
                  <a:srgbClr val="7030A0"/>
                </a:solidFill>
              </a:rPr>
              <a:t> </a:t>
            </a:r>
            <a:r>
              <a:rPr lang="en-US" sz="2400" dirty="0" err="1">
                <a:solidFill>
                  <a:srgbClr val="7030A0"/>
                </a:solidFill>
              </a:rPr>
              <a:t>engilashtirishga</a:t>
            </a:r>
            <a:r>
              <a:rPr lang="en-US" sz="2400" dirty="0">
                <a:solidFill>
                  <a:srgbClr val="7030A0"/>
                </a:solidFill>
              </a:rPr>
              <a:t> </a:t>
            </a:r>
            <a:r>
              <a:rPr lang="en-US" sz="2400" dirty="0" err="1">
                <a:solidFill>
                  <a:srgbClr val="7030A0"/>
                </a:solidFill>
              </a:rPr>
              <a:t>va</a:t>
            </a:r>
            <a:r>
              <a:rPr lang="en-US" sz="2400" dirty="0">
                <a:solidFill>
                  <a:srgbClr val="7030A0"/>
                </a:solidFill>
              </a:rPr>
              <a:t> </a:t>
            </a:r>
            <a:r>
              <a:rPr lang="en-US" sz="2400" dirty="0" err="1">
                <a:solidFill>
                  <a:srgbClr val="7030A0"/>
                </a:solidFill>
              </a:rPr>
              <a:t>ularning</a:t>
            </a:r>
            <a:r>
              <a:rPr lang="en-US" sz="2400" dirty="0">
                <a:solidFill>
                  <a:srgbClr val="7030A0"/>
                </a:solidFill>
              </a:rPr>
              <a:t> </a:t>
            </a:r>
            <a:r>
              <a:rPr lang="en-US" sz="2400" dirty="0" err="1">
                <a:solidFill>
                  <a:srgbClr val="7030A0"/>
                </a:solidFill>
              </a:rPr>
              <a:t>turmush</a:t>
            </a:r>
            <a:r>
              <a:rPr lang="en-US" sz="2400" dirty="0">
                <a:solidFill>
                  <a:srgbClr val="7030A0"/>
                </a:solidFill>
              </a:rPr>
              <a:t> </a:t>
            </a:r>
            <a:r>
              <a:rPr lang="en-US" sz="2400" dirty="0" err="1">
                <a:solidFill>
                  <a:srgbClr val="7030A0"/>
                </a:solidFill>
              </a:rPr>
              <a:t>darajasini</a:t>
            </a:r>
            <a:r>
              <a:rPr lang="en-US" sz="2400" dirty="0">
                <a:solidFill>
                  <a:srgbClr val="7030A0"/>
                </a:solidFill>
              </a:rPr>
              <a:t> </a:t>
            </a:r>
            <a:r>
              <a:rPr lang="en-US" sz="2400" dirty="0" err="1">
                <a:solidFill>
                  <a:srgbClr val="7030A0"/>
                </a:solidFill>
              </a:rPr>
              <a:t>oshirishga</a:t>
            </a:r>
            <a:r>
              <a:rPr lang="en-US" sz="2400" dirty="0">
                <a:solidFill>
                  <a:srgbClr val="7030A0"/>
                </a:solidFill>
              </a:rPr>
              <a:t> </a:t>
            </a:r>
            <a:r>
              <a:rPr lang="en-US" sz="2400" dirty="0" err="1">
                <a:solidFill>
                  <a:srgbClr val="7030A0"/>
                </a:solidFill>
              </a:rPr>
              <a:t>qaratilishi</a:t>
            </a:r>
            <a:r>
              <a:rPr lang="en-US" sz="2400" dirty="0">
                <a:solidFill>
                  <a:srgbClr val="7030A0"/>
                </a:solidFill>
              </a:rPr>
              <a:t> </a:t>
            </a:r>
            <a:r>
              <a:rPr lang="en-US" sz="2400" dirty="0" err="1">
                <a:solidFill>
                  <a:srgbClr val="7030A0"/>
                </a:solidFill>
              </a:rPr>
              <a:t>zarur</a:t>
            </a:r>
            <a:r>
              <a:rPr lang="en-US" sz="2400" dirty="0">
                <a:solidFill>
                  <a:srgbClr val="7030A0"/>
                </a:solidFill>
              </a:rPr>
              <a:t>. </a:t>
            </a:r>
            <a:r>
              <a:rPr lang="en-US" sz="2400" dirty="0" err="1">
                <a:solidFill>
                  <a:srgbClr val="7030A0"/>
                </a:solidFill>
              </a:rPr>
              <a:t>Loyihalar</a:t>
            </a:r>
            <a:r>
              <a:rPr lang="en-US" sz="2400" dirty="0">
                <a:solidFill>
                  <a:srgbClr val="7030A0"/>
                </a:solidFill>
              </a:rPr>
              <a:t> </a:t>
            </a:r>
            <a:r>
              <a:rPr lang="en-US" sz="2400" dirty="0" err="1">
                <a:solidFill>
                  <a:srgbClr val="7030A0"/>
                </a:solidFill>
              </a:rPr>
              <a:t>tahlilida</a:t>
            </a:r>
            <a:r>
              <a:rPr lang="en-US" sz="2400" dirty="0">
                <a:solidFill>
                  <a:srgbClr val="7030A0"/>
                </a:solidFill>
              </a:rPr>
              <a:t> </a:t>
            </a:r>
            <a:r>
              <a:rPr lang="en-US" sz="2400" dirty="0" err="1">
                <a:solidFill>
                  <a:srgbClr val="7030A0"/>
                </a:solidFill>
              </a:rPr>
              <a:t>davlat</a:t>
            </a:r>
            <a:r>
              <a:rPr lang="en-US" sz="2400" dirty="0">
                <a:solidFill>
                  <a:srgbClr val="7030A0"/>
                </a:solidFill>
              </a:rPr>
              <a:t> </a:t>
            </a:r>
            <a:r>
              <a:rPr lang="en-US" sz="2400" dirty="0" err="1">
                <a:solidFill>
                  <a:srgbClr val="7030A0"/>
                </a:solidFill>
              </a:rPr>
              <a:t>manfatlari</a:t>
            </a:r>
            <a:r>
              <a:rPr lang="en-US" sz="2400" dirty="0">
                <a:solidFill>
                  <a:srgbClr val="7030A0"/>
                </a:solidFill>
              </a:rPr>
              <a:t> </a:t>
            </a:r>
            <a:r>
              <a:rPr lang="en-US" sz="2400" dirty="0" err="1">
                <a:solidFill>
                  <a:srgbClr val="7030A0"/>
                </a:solidFill>
              </a:rPr>
              <a:t>va</a:t>
            </a:r>
            <a:r>
              <a:rPr lang="en-US" sz="2400" dirty="0">
                <a:solidFill>
                  <a:srgbClr val="7030A0"/>
                </a:solidFill>
              </a:rPr>
              <a:t> </a:t>
            </a:r>
            <a:r>
              <a:rPr lang="en-US" sz="2400" dirty="0" err="1">
                <a:solidFill>
                  <a:srgbClr val="7030A0"/>
                </a:solidFill>
              </a:rPr>
              <a:t>aholining</a:t>
            </a:r>
            <a:r>
              <a:rPr lang="en-US" sz="2400" dirty="0">
                <a:solidFill>
                  <a:srgbClr val="7030A0"/>
                </a:solidFill>
              </a:rPr>
              <a:t> </a:t>
            </a:r>
            <a:r>
              <a:rPr lang="en-US" sz="2400" dirty="0" err="1">
                <a:solidFill>
                  <a:srgbClr val="7030A0"/>
                </a:solidFill>
              </a:rPr>
              <a:t>manfatlari</a:t>
            </a:r>
            <a:r>
              <a:rPr lang="en-US" sz="2400" dirty="0">
                <a:solidFill>
                  <a:srgbClr val="7030A0"/>
                </a:solidFill>
              </a:rPr>
              <a:t> </a:t>
            </a:r>
            <a:r>
              <a:rPr lang="en-US" sz="2400" dirty="0" err="1">
                <a:solidFill>
                  <a:srgbClr val="7030A0"/>
                </a:solidFill>
              </a:rPr>
              <a:t>birinchi</a:t>
            </a:r>
            <a:r>
              <a:rPr lang="en-US" sz="2400" dirty="0">
                <a:solidFill>
                  <a:srgbClr val="7030A0"/>
                </a:solidFill>
              </a:rPr>
              <a:t> </a:t>
            </a:r>
            <a:r>
              <a:rPr lang="en-US" sz="2400" dirty="0" err="1">
                <a:solidFill>
                  <a:srgbClr val="7030A0"/>
                </a:solidFill>
              </a:rPr>
              <a:t>o’rinda</a:t>
            </a:r>
            <a:r>
              <a:rPr lang="en-US" sz="2400" dirty="0">
                <a:solidFill>
                  <a:srgbClr val="7030A0"/>
                </a:solidFill>
              </a:rPr>
              <a:t> </a:t>
            </a:r>
            <a:r>
              <a:rPr lang="en-US" sz="2400" dirty="0" err="1">
                <a:solidFill>
                  <a:srgbClr val="7030A0"/>
                </a:solidFill>
              </a:rPr>
              <a:t>turadi</a:t>
            </a:r>
            <a:r>
              <a:rPr lang="en-US" sz="2400" dirty="0" smtClean="0">
                <a:solidFill>
                  <a:srgbClr val="7030A0"/>
                </a:solidFill>
              </a:rPr>
              <a:t>.</a:t>
            </a:r>
          </a:p>
          <a:p>
            <a:pPr algn="just"/>
            <a:r>
              <a:rPr lang="en-US" sz="2400" dirty="0" err="1">
                <a:solidFill>
                  <a:srgbClr val="7030A0"/>
                </a:solidFill>
              </a:rPr>
              <a:t>Har</a:t>
            </a:r>
            <a:r>
              <a:rPr lang="en-US" sz="2400" dirty="0">
                <a:solidFill>
                  <a:srgbClr val="7030A0"/>
                </a:solidFill>
              </a:rPr>
              <a:t> </a:t>
            </a:r>
            <a:r>
              <a:rPr lang="en-US" sz="2400" dirty="0" err="1">
                <a:solidFill>
                  <a:srgbClr val="7030A0"/>
                </a:solidFill>
              </a:rPr>
              <a:t>qanday</a:t>
            </a:r>
            <a:r>
              <a:rPr lang="en-US" sz="2400" dirty="0">
                <a:solidFill>
                  <a:srgbClr val="7030A0"/>
                </a:solidFill>
              </a:rPr>
              <a:t> </a:t>
            </a:r>
            <a:r>
              <a:rPr lang="en-US" sz="2400" dirty="0" err="1">
                <a:solidFill>
                  <a:srgbClr val="7030A0"/>
                </a:solidFill>
              </a:rPr>
              <a:t>loyiha</a:t>
            </a:r>
            <a:r>
              <a:rPr lang="en-US" sz="2400" dirty="0">
                <a:solidFill>
                  <a:srgbClr val="7030A0"/>
                </a:solidFill>
              </a:rPr>
              <a:t> </a:t>
            </a:r>
            <a:r>
              <a:rPr lang="en-US" sz="2400" dirty="0" err="1">
                <a:solidFill>
                  <a:srgbClr val="7030A0"/>
                </a:solidFill>
              </a:rPr>
              <a:t>samarali</a:t>
            </a:r>
            <a:r>
              <a:rPr lang="en-US" sz="2400" dirty="0">
                <a:solidFill>
                  <a:srgbClr val="7030A0"/>
                </a:solidFill>
              </a:rPr>
              <a:t> </a:t>
            </a:r>
            <a:r>
              <a:rPr lang="en-US" sz="2400" dirty="0" err="1">
                <a:solidFill>
                  <a:srgbClr val="7030A0"/>
                </a:solidFill>
              </a:rPr>
              <a:t>amalga</a:t>
            </a:r>
            <a:r>
              <a:rPr lang="en-US" sz="2400" dirty="0">
                <a:solidFill>
                  <a:srgbClr val="7030A0"/>
                </a:solidFill>
              </a:rPr>
              <a:t> </a:t>
            </a:r>
            <a:r>
              <a:rPr lang="en-US" sz="2400" dirty="0" err="1">
                <a:solidFill>
                  <a:srgbClr val="7030A0"/>
                </a:solidFill>
              </a:rPr>
              <a:t>oshirilishi</a:t>
            </a:r>
            <a:r>
              <a:rPr lang="en-US" sz="2400" dirty="0">
                <a:solidFill>
                  <a:srgbClr val="7030A0"/>
                </a:solidFill>
              </a:rPr>
              <a:t> </a:t>
            </a:r>
            <a:r>
              <a:rPr lang="en-US" sz="2400" dirty="0" err="1">
                <a:solidFill>
                  <a:srgbClr val="7030A0"/>
                </a:solidFill>
              </a:rPr>
              <a:t>uchun</a:t>
            </a:r>
            <a:r>
              <a:rPr lang="en-US" sz="2400" dirty="0">
                <a:solidFill>
                  <a:srgbClr val="7030A0"/>
                </a:solidFill>
              </a:rPr>
              <a:t> </a:t>
            </a:r>
            <a:r>
              <a:rPr lang="en-US" sz="2400" dirty="0" err="1">
                <a:solidFill>
                  <a:srgbClr val="7030A0"/>
                </a:solidFill>
              </a:rPr>
              <a:t>ijtimoiy</a:t>
            </a:r>
            <a:r>
              <a:rPr lang="en-US" sz="2400" dirty="0">
                <a:solidFill>
                  <a:srgbClr val="7030A0"/>
                </a:solidFill>
              </a:rPr>
              <a:t> </a:t>
            </a:r>
            <a:r>
              <a:rPr lang="en-US" sz="2400" dirty="0" err="1">
                <a:solidFill>
                  <a:srgbClr val="7030A0"/>
                </a:solidFill>
              </a:rPr>
              <a:t>tahlilning</a:t>
            </a:r>
            <a:r>
              <a:rPr lang="en-US" sz="2400" dirty="0">
                <a:solidFill>
                  <a:srgbClr val="7030A0"/>
                </a:solidFill>
              </a:rPr>
              <a:t> </a:t>
            </a:r>
            <a:r>
              <a:rPr lang="en-US" sz="2400" dirty="0" err="1">
                <a:solidFill>
                  <a:srgbClr val="7030A0"/>
                </a:solidFill>
              </a:rPr>
              <a:t>ahamiyati</a:t>
            </a:r>
            <a:r>
              <a:rPr lang="en-US" sz="2400" dirty="0">
                <a:solidFill>
                  <a:srgbClr val="7030A0"/>
                </a:solidFill>
              </a:rPr>
              <a:t> </a:t>
            </a:r>
            <a:r>
              <a:rPr lang="en-US" sz="2400" dirty="0" err="1">
                <a:solidFill>
                  <a:srgbClr val="7030A0"/>
                </a:solidFill>
              </a:rPr>
              <a:t>va</a:t>
            </a:r>
            <a:r>
              <a:rPr lang="en-US" sz="2400" dirty="0">
                <a:solidFill>
                  <a:srgbClr val="7030A0"/>
                </a:solidFill>
              </a:rPr>
              <a:t> </a:t>
            </a:r>
            <a:r>
              <a:rPr lang="en-US" sz="2400" dirty="0" err="1">
                <a:solidFill>
                  <a:srgbClr val="7030A0"/>
                </a:solidFill>
              </a:rPr>
              <a:t>shu</a:t>
            </a:r>
            <a:r>
              <a:rPr lang="en-US" sz="2400" dirty="0">
                <a:solidFill>
                  <a:srgbClr val="7030A0"/>
                </a:solidFill>
              </a:rPr>
              <a:t> </a:t>
            </a:r>
            <a:r>
              <a:rPr lang="en-US" sz="2400" dirty="0" err="1">
                <a:solidFill>
                  <a:srgbClr val="7030A0"/>
                </a:solidFill>
              </a:rPr>
              <a:t>nuqtai</a:t>
            </a:r>
            <a:r>
              <a:rPr lang="en-US" sz="2400" dirty="0">
                <a:solidFill>
                  <a:srgbClr val="7030A0"/>
                </a:solidFill>
              </a:rPr>
              <a:t> </a:t>
            </a:r>
            <a:r>
              <a:rPr lang="en-US" sz="2400" dirty="0" err="1">
                <a:solidFill>
                  <a:srgbClr val="7030A0"/>
                </a:solidFill>
              </a:rPr>
              <a:t>nazardan</a:t>
            </a:r>
            <a:r>
              <a:rPr lang="en-US" sz="2400" dirty="0">
                <a:solidFill>
                  <a:srgbClr val="7030A0"/>
                </a:solidFill>
              </a:rPr>
              <a:t> </a:t>
            </a:r>
            <a:r>
              <a:rPr lang="en-US" sz="2400" dirty="0" err="1">
                <a:solidFill>
                  <a:srgbClr val="7030A0"/>
                </a:solidFill>
              </a:rPr>
              <a:t>chiqarilgan</a:t>
            </a:r>
            <a:r>
              <a:rPr lang="en-US" sz="2400" dirty="0">
                <a:solidFill>
                  <a:srgbClr val="7030A0"/>
                </a:solidFill>
              </a:rPr>
              <a:t> </a:t>
            </a:r>
            <a:r>
              <a:rPr lang="en-US" sz="2400" dirty="0" err="1">
                <a:solidFill>
                  <a:srgbClr val="7030A0"/>
                </a:solidFill>
              </a:rPr>
              <a:t>xulosaning</a:t>
            </a:r>
            <a:r>
              <a:rPr lang="en-US" sz="2400" dirty="0">
                <a:solidFill>
                  <a:srgbClr val="7030A0"/>
                </a:solidFill>
              </a:rPr>
              <a:t> </a:t>
            </a:r>
            <a:r>
              <a:rPr lang="en-US" sz="2400" dirty="0" err="1">
                <a:solidFill>
                  <a:srgbClr val="7030A0"/>
                </a:solidFill>
              </a:rPr>
              <a:t>o’rni</a:t>
            </a:r>
            <a:r>
              <a:rPr lang="en-US" sz="2400" dirty="0">
                <a:solidFill>
                  <a:srgbClr val="7030A0"/>
                </a:solidFill>
              </a:rPr>
              <a:t> </a:t>
            </a:r>
            <a:r>
              <a:rPr lang="en-US" sz="2400" dirty="0" err="1">
                <a:solidFill>
                  <a:srgbClr val="7030A0"/>
                </a:solidFill>
              </a:rPr>
              <a:t>katta</a:t>
            </a:r>
            <a:endParaRPr lang="ru-RU" sz="2400" dirty="0">
              <a:solidFill>
                <a:srgbClr val="7030A0"/>
              </a:solidFill>
            </a:endParaRPr>
          </a:p>
          <a:p>
            <a:pPr algn="just"/>
            <a:endParaRPr lang="ru-RU" dirty="0"/>
          </a:p>
        </p:txBody>
      </p:sp>
      <p:pic>
        <p:nvPicPr>
          <p:cNvPr id="4" name="Picture 2" descr="Комиссия по трудовым спорам (КТС) на предприятии или в организ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859809"/>
            <a:ext cx="2572257" cy="5453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07398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err="1">
                <a:solidFill>
                  <a:schemeClr val="tx1"/>
                </a:solidFill>
                <a:latin typeface="Times New Roman" panose="02020603050405020304" pitchFamily="18" charset="0"/>
                <a:cs typeface="Times New Roman" panose="02020603050405020304" pitchFamily="18" charset="0"/>
              </a:rPr>
              <a:t>Ijtimoiy</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tahlilning</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mohiyati</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va</a:t>
            </a:r>
            <a:r>
              <a:rPr lang="ru-RU" b="1" dirty="0">
                <a:solidFill>
                  <a:schemeClr val="tx1"/>
                </a:solidFill>
                <a:latin typeface="Times New Roman" panose="02020603050405020304" pitchFamily="18" charset="0"/>
                <a:cs typeface="Times New Roman" panose="02020603050405020304" pitchFamily="18" charset="0"/>
              </a:rPr>
              <a:t> </a:t>
            </a:r>
            <a:r>
              <a:rPr lang="ru-RU" b="1" dirty="0" err="1">
                <a:solidFill>
                  <a:schemeClr val="tx1"/>
                </a:solidFill>
                <a:latin typeface="Times New Roman" panose="02020603050405020304" pitchFamily="18" charset="0"/>
                <a:cs typeface="Times New Roman" panose="02020603050405020304" pitchFamily="18" charset="0"/>
              </a:rPr>
              <a:t>tarkibiy</a:t>
            </a:r>
            <a:r>
              <a:rPr lang="ru-RU" b="1" dirty="0">
                <a:solidFill>
                  <a:schemeClr val="tx1"/>
                </a:solidFill>
                <a:latin typeface="Times New Roman" panose="02020603050405020304" pitchFamily="18" charset="0"/>
                <a:cs typeface="Times New Roman" panose="02020603050405020304" pitchFamily="18" charset="0"/>
              </a:rPr>
              <a:t> </a:t>
            </a:r>
            <a:r>
              <a:rPr lang="ru-RU" b="1" dirty="0" err="1" smtClean="0">
                <a:solidFill>
                  <a:schemeClr val="tx1"/>
                </a:solidFill>
                <a:latin typeface="Times New Roman" panose="02020603050405020304" pitchFamily="18" charset="0"/>
                <a:cs typeface="Times New Roman" panose="02020603050405020304" pitchFamily="18" charset="0"/>
              </a:rPr>
              <a:t>qismlari</a:t>
            </a:r>
            <a:r>
              <a:rPr lang="en-US" b="1" dirty="0" smtClean="0">
                <a:solidFill>
                  <a:schemeClr val="tx1"/>
                </a:solidFill>
                <a:latin typeface="Times New Roman" panose="02020603050405020304" pitchFamily="18" charset="0"/>
                <a:cs typeface="Times New Roman" panose="02020603050405020304" pitchFamily="18" charset="0"/>
              </a:rPr>
              <a:t/>
            </a:r>
            <a:br>
              <a:rPr lang="en-US" b="1" dirty="0" smtClean="0">
                <a:solidFill>
                  <a:schemeClr val="tx1"/>
                </a:solidFill>
                <a:latin typeface="Times New Roman" panose="02020603050405020304" pitchFamily="18" charset="0"/>
                <a:cs typeface="Times New Roman" panose="02020603050405020304" pitchFamily="18" charset="0"/>
              </a:rPr>
            </a:br>
            <a:endParaRPr lang="ru-RU" dirty="0">
              <a:solidFill>
                <a:srgbClr val="00B050"/>
              </a:solidFill>
            </a:endParaRPr>
          </a:p>
        </p:txBody>
      </p:sp>
      <p:sp>
        <p:nvSpPr>
          <p:cNvPr id="3" name="Объект 2"/>
          <p:cNvSpPr>
            <a:spLocks noGrp="1"/>
          </p:cNvSpPr>
          <p:nvPr>
            <p:ph idx="1"/>
          </p:nvPr>
        </p:nvSpPr>
        <p:spPr>
          <a:xfrm>
            <a:off x="677334" y="1405719"/>
            <a:ext cx="8596668" cy="4635643"/>
          </a:xfrm>
        </p:spPr>
        <p:txBody>
          <a:bodyPr>
            <a:normAutofit/>
          </a:bodyPr>
          <a:lstStyle/>
          <a:p>
            <a:pPr algn="just"/>
            <a:r>
              <a:rPr lang="en-US" sz="2400" dirty="0" err="1"/>
              <a:t>Loyihaning</a:t>
            </a:r>
            <a:r>
              <a:rPr lang="en-US" sz="2400" dirty="0"/>
              <a:t> </a:t>
            </a:r>
            <a:r>
              <a:rPr lang="en-US" sz="2400" dirty="0" err="1"/>
              <a:t>taklif</a:t>
            </a:r>
            <a:r>
              <a:rPr lang="en-US" sz="2400" dirty="0"/>
              <a:t> </a:t>
            </a:r>
            <a:r>
              <a:rPr lang="uz-Cyrl-UZ" sz="2400" dirty="0"/>
              <a:t>e</a:t>
            </a:r>
            <a:r>
              <a:rPr lang="en-US" sz="2400" dirty="0" err="1"/>
              <a:t>tilayotgan</a:t>
            </a:r>
            <a:r>
              <a:rPr lang="en-US" sz="2400" dirty="0"/>
              <a:t> u </a:t>
            </a:r>
            <a:r>
              <a:rPr lang="en-US" sz="2400" dirty="0" err="1"/>
              <a:t>yoki</a:t>
            </a:r>
            <a:r>
              <a:rPr lang="en-US" sz="2400" dirty="0"/>
              <a:t> </a:t>
            </a:r>
            <a:r>
              <a:rPr lang="en-US" sz="2400" dirty="0" err="1"/>
              <a:t>bu</a:t>
            </a:r>
            <a:r>
              <a:rPr lang="en-US" sz="2400" dirty="0"/>
              <a:t> </a:t>
            </a:r>
            <a:r>
              <a:rPr lang="en-US" sz="2400" dirty="0" err="1"/>
              <a:t>varianti</a:t>
            </a:r>
            <a:r>
              <a:rPr lang="en-US" sz="2400" dirty="0"/>
              <a:t> </a:t>
            </a:r>
            <a:r>
              <a:rPr lang="en-US" sz="2400" dirty="0" err="1"/>
              <a:t>aholining</a:t>
            </a:r>
            <a:r>
              <a:rPr lang="en-US" sz="2400" dirty="0"/>
              <a:t> </a:t>
            </a:r>
            <a:r>
              <a:rPr lang="en-US" sz="2400" dirty="0" err="1"/>
              <a:t>maqsadli</a:t>
            </a:r>
            <a:r>
              <a:rPr lang="en-US" sz="2400" dirty="0"/>
              <a:t> </a:t>
            </a:r>
            <a:r>
              <a:rPr lang="en-US" sz="2400" dirty="0" err="1"/>
              <a:t>guruhi</a:t>
            </a:r>
            <a:r>
              <a:rPr lang="en-US" sz="2400" dirty="0"/>
              <a:t> </a:t>
            </a:r>
            <a:r>
              <a:rPr lang="en-US" sz="2400" dirty="0" err="1"/>
              <a:t>manfaati</a:t>
            </a:r>
            <a:r>
              <a:rPr lang="en-US" sz="2400" dirty="0"/>
              <a:t> </a:t>
            </a:r>
            <a:r>
              <a:rPr lang="en-US" sz="2400" dirty="0" err="1"/>
              <a:t>talablariga</a:t>
            </a:r>
            <a:r>
              <a:rPr lang="en-US" sz="2400" dirty="0"/>
              <a:t> </a:t>
            </a:r>
            <a:r>
              <a:rPr lang="en-US" sz="2400" dirty="0" err="1"/>
              <a:t>javob</a:t>
            </a:r>
            <a:r>
              <a:rPr lang="en-US" sz="2400" dirty="0"/>
              <a:t> </a:t>
            </a:r>
            <a:r>
              <a:rPr lang="en-US" sz="2400" dirty="0" err="1"/>
              <a:t>berishi</a:t>
            </a:r>
            <a:r>
              <a:rPr lang="en-US" sz="2400" dirty="0"/>
              <a:t> </a:t>
            </a:r>
            <a:r>
              <a:rPr lang="en-US" sz="2400" dirty="0" err="1"/>
              <a:t>yoki</a:t>
            </a:r>
            <a:r>
              <a:rPr lang="en-US" sz="2400" dirty="0"/>
              <a:t> </a:t>
            </a:r>
            <a:r>
              <a:rPr lang="en-US" sz="2400" dirty="0" err="1"/>
              <a:t>bermasligini</a:t>
            </a:r>
            <a:r>
              <a:rPr lang="en-US" sz="2400" dirty="0"/>
              <a:t> </a:t>
            </a:r>
            <a:r>
              <a:rPr lang="en-US" sz="2400" dirty="0" err="1"/>
              <a:t>aniqlash</a:t>
            </a:r>
            <a:r>
              <a:rPr lang="en-US" sz="2400" dirty="0"/>
              <a:t> </a:t>
            </a:r>
            <a:r>
              <a:rPr lang="en-US" sz="2400" dirty="0" err="1">
                <a:solidFill>
                  <a:srgbClr val="FF0000"/>
                </a:solidFill>
              </a:rPr>
              <a:t>ijtimoiy</a:t>
            </a:r>
            <a:r>
              <a:rPr lang="en-US" sz="2400" dirty="0">
                <a:solidFill>
                  <a:srgbClr val="FF0000"/>
                </a:solidFill>
              </a:rPr>
              <a:t> </a:t>
            </a:r>
            <a:r>
              <a:rPr lang="en-US" sz="2400" dirty="0" err="1">
                <a:solidFill>
                  <a:srgbClr val="FF0000"/>
                </a:solidFill>
              </a:rPr>
              <a:t>tahlilning</a:t>
            </a:r>
            <a:r>
              <a:rPr lang="en-US" sz="2400" dirty="0">
                <a:solidFill>
                  <a:srgbClr val="FF0000"/>
                </a:solidFill>
              </a:rPr>
              <a:t> </a:t>
            </a:r>
            <a:r>
              <a:rPr lang="en-US" sz="2400" dirty="0" err="1">
                <a:solidFill>
                  <a:srgbClr val="FF0000"/>
                </a:solidFill>
              </a:rPr>
              <a:t>vazifasi</a:t>
            </a:r>
            <a:r>
              <a:rPr lang="en-US" sz="2400" dirty="0">
                <a:solidFill>
                  <a:srgbClr val="FF0000"/>
                </a:solidFill>
              </a:rPr>
              <a:t> </a:t>
            </a:r>
            <a:r>
              <a:rPr lang="en-US" sz="2400" dirty="0" err="1" smtClean="0"/>
              <a:t>hisoblanadi</a:t>
            </a:r>
            <a:endParaRPr lang="en-US" sz="2400" dirty="0" smtClean="0"/>
          </a:p>
          <a:p>
            <a:pPr algn="just"/>
            <a:r>
              <a:rPr lang="en-US" sz="2400" dirty="0" err="1"/>
              <a:t>ijtimoiy</a:t>
            </a:r>
            <a:r>
              <a:rPr lang="en-US" sz="2400" dirty="0"/>
              <a:t> </a:t>
            </a:r>
            <a:r>
              <a:rPr lang="en-US" sz="2400" dirty="0" err="1"/>
              <a:t>tahlil</a:t>
            </a:r>
            <a:r>
              <a:rPr lang="en-US" sz="2400" dirty="0"/>
              <a:t> </a:t>
            </a:r>
            <a:r>
              <a:rPr lang="en-US" sz="2400" dirty="0" err="1"/>
              <a:t>aholi</a:t>
            </a:r>
            <a:r>
              <a:rPr lang="en-US" sz="2400" dirty="0"/>
              <a:t> </a:t>
            </a:r>
            <a:r>
              <a:rPr lang="en-US" sz="2400" dirty="0" err="1"/>
              <a:t>tomonidan</a:t>
            </a:r>
            <a:r>
              <a:rPr lang="en-US" sz="2400" dirty="0"/>
              <a:t> </a:t>
            </a:r>
            <a:r>
              <a:rPr lang="en-US" sz="2400" dirty="0" err="1"/>
              <a:t>qo’llab-quvvatlanadigan</a:t>
            </a:r>
            <a:r>
              <a:rPr lang="en-US" sz="2400" dirty="0"/>
              <a:t> </a:t>
            </a:r>
            <a:r>
              <a:rPr lang="en-US" sz="2400" dirty="0" err="1"/>
              <a:t>hamda</a:t>
            </a:r>
            <a:r>
              <a:rPr lang="en-US" sz="2400" dirty="0"/>
              <a:t> </a:t>
            </a:r>
            <a:r>
              <a:rPr lang="en-US" sz="2400" dirty="0" err="1"/>
              <a:t>jamoatchilik</a:t>
            </a:r>
            <a:r>
              <a:rPr lang="en-US" sz="2400" dirty="0"/>
              <a:t> </a:t>
            </a:r>
            <a:r>
              <a:rPr lang="en-US" sz="2400" dirty="0" err="1"/>
              <a:t>fikri</a:t>
            </a:r>
            <a:r>
              <a:rPr lang="en-US" sz="2400" dirty="0"/>
              <a:t> </a:t>
            </a:r>
            <a:r>
              <a:rPr lang="en-US" sz="2400" dirty="0" err="1"/>
              <a:t>va</a:t>
            </a:r>
            <a:r>
              <a:rPr lang="en-US" sz="2400" dirty="0"/>
              <a:t> </a:t>
            </a:r>
            <a:r>
              <a:rPr lang="en-US" sz="2400" dirty="0" err="1"/>
              <a:t>qarashlaridagi</a:t>
            </a:r>
            <a:r>
              <a:rPr lang="en-US" sz="2400" dirty="0"/>
              <a:t> </a:t>
            </a:r>
            <a:r>
              <a:rPr lang="en-US" sz="2400" dirty="0" err="1"/>
              <a:t>o’zgarishlarni</a:t>
            </a:r>
            <a:r>
              <a:rPr lang="en-US" sz="2400" dirty="0"/>
              <a:t> </a:t>
            </a:r>
            <a:r>
              <a:rPr lang="en-US" sz="2400" dirty="0" err="1"/>
              <a:t>rag’batlantirish</a:t>
            </a:r>
            <a:r>
              <a:rPr lang="en-US" sz="2400" dirty="0"/>
              <a:t> </a:t>
            </a:r>
            <a:r>
              <a:rPr lang="en-US" sz="2400" dirty="0" err="1"/>
              <a:t>yo’li</a:t>
            </a:r>
            <a:r>
              <a:rPr lang="en-US" sz="2400" dirty="0"/>
              <a:t> </a:t>
            </a:r>
            <a:r>
              <a:rPr lang="en-US" sz="2400" dirty="0" err="1"/>
              <a:t>bilan</a:t>
            </a:r>
            <a:r>
              <a:rPr lang="en-US" sz="2400" dirty="0"/>
              <a:t> </a:t>
            </a:r>
            <a:r>
              <a:rPr lang="en-US" sz="2400" dirty="0" err="1"/>
              <a:t>loyiha</a:t>
            </a:r>
            <a:r>
              <a:rPr lang="en-US" sz="2400" dirty="0"/>
              <a:t> </a:t>
            </a:r>
            <a:r>
              <a:rPr lang="en-US" sz="2400" dirty="0" err="1"/>
              <a:t>maqsadlariga</a:t>
            </a:r>
            <a:r>
              <a:rPr lang="en-US" sz="2400" dirty="0"/>
              <a:t> </a:t>
            </a:r>
            <a:r>
              <a:rPr lang="uz-Cyrl-UZ" sz="2400" dirty="0"/>
              <a:t>e</a:t>
            </a:r>
            <a:r>
              <a:rPr lang="en-US" sz="2400" dirty="0" err="1"/>
              <a:t>rishishni</a:t>
            </a:r>
            <a:r>
              <a:rPr lang="en-US" sz="2400" dirty="0"/>
              <a:t> </a:t>
            </a:r>
            <a:r>
              <a:rPr lang="en-US" sz="2400" dirty="0" err="1"/>
              <a:t>ta’minlaydigan</a:t>
            </a:r>
            <a:r>
              <a:rPr lang="en-US" sz="2400" dirty="0"/>
              <a:t> </a:t>
            </a:r>
            <a:r>
              <a:rPr lang="en-US" sz="2400" dirty="0" err="1"/>
              <a:t>loyiha</a:t>
            </a:r>
            <a:r>
              <a:rPr lang="en-US" sz="2400" dirty="0"/>
              <a:t> </a:t>
            </a:r>
            <a:r>
              <a:rPr lang="en-US" sz="2400" dirty="0" err="1"/>
              <a:t>strategiyasini</a:t>
            </a:r>
            <a:r>
              <a:rPr lang="en-US" sz="2400" dirty="0"/>
              <a:t> </a:t>
            </a:r>
            <a:r>
              <a:rPr lang="en-US" sz="2400" dirty="0" err="1"/>
              <a:t>belgilaydi</a:t>
            </a:r>
            <a:endParaRPr lang="ru-RU" sz="2400" u="sng" dirty="0"/>
          </a:p>
        </p:txBody>
      </p:sp>
      <p:pic>
        <p:nvPicPr>
          <p:cNvPr id="4" name="Picture 5" descr="i?id=203668848-40-72&amp;n=2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2050" y="776945"/>
            <a:ext cx="2629120" cy="462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0038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Ijtimoiy</a:t>
            </a:r>
            <a:r>
              <a:rPr lang="en-US" dirty="0"/>
              <a:t> </a:t>
            </a:r>
            <a:r>
              <a:rPr lang="en-US" dirty="0" err="1"/>
              <a:t>tahlil</a:t>
            </a:r>
            <a:r>
              <a:rPr lang="en-US" dirty="0"/>
              <a:t> </a:t>
            </a:r>
            <a:r>
              <a:rPr lang="en-US" dirty="0" err="1"/>
              <a:t>to’rt</a:t>
            </a:r>
            <a:r>
              <a:rPr lang="en-US" dirty="0"/>
              <a:t> </a:t>
            </a:r>
            <a:r>
              <a:rPr lang="en-US" dirty="0" err="1"/>
              <a:t>asosiy</a:t>
            </a:r>
            <a:r>
              <a:rPr lang="en-US" dirty="0"/>
              <a:t> </a:t>
            </a:r>
            <a:r>
              <a:rPr lang="en-US" dirty="0" err="1"/>
              <a:t>sohaga</a:t>
            </a:r>
            <a:r>
              <a:rPr lang="en-US" dirty="0"/>
              <a:t> </a:t>
            </a:r>
            <a:r>
              <a:rPr lang="en-US" dirty="0" err="1"/>
              <a:t>e’tiborni</a:t>
            </a:r>
            <a:r>
              <a:rPr lang="en-US" dirty="0"/>
              <a:t> </a:t>
            </a:r>
            <a:r>
              <a:rPr lang="en-US" dirty="0" err="1"/>
              <a:t>jamlaydi</a:t>
            </a:r>
            <a:endParaRPr lang="ru-RU" dirty="0"/>
          </a:p>
        </p:txBody>
      </p:sp>
      <p:sp>
        <p:nvSpPr>
          <p:cNvPr id="3" name="Объект 2"/>
          <p:cNvSpPr>
            <a:spLocks noGrp="1"/>
          </p:cNvSpPr>
          <p:nvPr>
            <p:ph idx="1"/>
          </p:nvPr>
        </p:nvSpPr>
        <p:spPr>
          <a:xfrm>
            <a:off x="677334" y="1746913"/>
            <a:ext cx="8596668" cy="4981433"/>
          </a:xfrm>
        </p:spPr>
        <p:txBody>
          <a:bodyPr>
            <a:normAutofit/>
          </a:bodyPr>
          <a:lstStyle/>
          <a:p>
            <a:pPr algn="just"/>
            <a:r>
              <a:rPr lang="en-US" dirty="0" err="1"/>
              <a:t>Loyihaga</a:t>
            </a:r>
            <a:r>
              <a:rPr lang="en-US" dirty="0"/>
              <a:t> </a:t>
            </a:r>
            <a:r>
              <a:rPr lang="en-US" dirty="0" err="1"/>
              <a:t>ta’sir</a:t>
            </a:r>
            <a:r>
              <a:rPr lang="en-US" dirty="0"/>
              <a:t> </a:t>
            </a:r>
            <a:r>
              <a:rPr lang="en-US" dirty="0" err="1"/>
              <a:t>ko’rsatadigan</a:t>
            </a:r>
            <a:r>
              <a:rPr lang="en-US" dirty="0"/>
              <a:t> </a:t>
            </a:r>
            <a:r>
              <a:rPr lang="en-US" dirty="0" err="1"/>
              <a:t>aholining</a:t>
            </a:r>
            <a:r>
              <a:rPr lang="en-US" dirty="0"/>
              <a:t> </a:t>
            </a:r>
            <a:r>
              <a:rPr lang="en-US" dirty="0" err="1"/>
              <a:t>ijtimoiy-madaniy</a:t>
            </a:r>
            <a:r>
              <a:rPr lang="en-US" dirty="0"/>
              <a:t> </a:t>
            </a:r>
            <a:r>
              <a:rPr lang="en-US" dirty="0" err="1"/>
              <a:t>tavsifi</a:t>
            </a:r>
            <a:r>
              <a:rPr lang="en-US" dirty="0"/>
              <a:t>, </a:t>
            </a:r>
            <a:r>
              <a:rPr lang="en-US" dirty="0" err="1"/>
              <a:t>miqdoriy</a:t>
            </a:r>
            <a:r>
              <a:rPr lang="en-US" dirty="0"/>
              <a:t> </a:t>
            </a:r>
            <a:r>
              <a:rPr lang="en-US" dirty="0" err="1"/>
              <a:t>tavsifi</a:t>
            </a:r>
            <a:r>
              <a:rPr lang="en-US" dirty="0"/>
              <a:t> </a:t>
            </a:r>
            <a:r>
              <a:rPr lang="en-US" dirty="0" err="1"/>
              <a:t>va</a:t>
            </a:r>
            <a:r>
              <a:rPr lang="en-US" dirty="0"/>
              <a:t> </a:t>
            </a:r>
            <a:r>
              <a:rPr lang="en-US" dirty="0" err="1"/>
              <a:t>ijtimoiy</a:t>
            </a:r>
            <a:r>
              <a:rPr lang="en-US" dirty="0"/>
              <a:t> </a:t>
            </a:r>
            <a:r>
              <a:rPr lang="en-US" dirty="0" err="1"/>
              <a:t>tuzilmasi</a:t>
            </a:r>
            <a:r>
              <a:rPr lang="en-US" dirty="0"/>
              <a:t> </a:t>
            </a:r>
            <a:r>
              <a:rPr lang="en-US" dirty="0" err="1"/>
              <a:t>bo’yicha</a:t>
            </a:r>
            <a:r>
              <a:rPr lang="en-US" dirty="0"/>
              <a:t> </a:t>
            </a:r>
            <a:r>
              <a:rPr lang="en-US" dirty="0" err="1"/>
              <a:t>tahlil</a:t>
            </a:r>
            <a:r>
              <a:rPr lang="en-US" dirty="0"/>
              <a:t>. </a:t>
            </a:r>
            <a:r>
              <a:rPr lang="en-US" dirty="0" err="1">
                <a:solidFill>
                  <a:srgbClr val="FF0000"/>
                </a:solidFill>
              </a:rPr>
              <a:t>Misol</a:t>
            </a:r>
            <a:r>
              <a:rPr lang="en-US" dirty="0">
                <a:solidFill>
                  <a:srgbClr val="FF0000"/>
                </a:solidFill>
              </a:rPr>
              <a:t> </a:t>
            </a:r>
            <a:r>
              <a:rPr lang="en-US" dirty="0" err="1">
                <a:solidFill>
                  <a:srgbClr val="FF0000"/>
                </a:solidFill>
              </a:rPr>
              <a:t>uchun</a:t>
            </a:r>
            <a:r>
              <a:rPr lang="en-US" dirty="0">
                <a:solidFill>
                  <a:srgbClr val="FF0000"/>
                </a:solidFill>
              </a:rPr>
              <a:t> </a:t>
            </a:r>
            <a:r>
              <a:rPr lang="en-US" dirty="0" err="1">
                <a:solidFill>
                  <a:srgbClr val="FF0000"/>
                </a:solidFill>
              </a:rPr>
              <a:t>loyiha</a:t>
            </a:r>
            <a:r>
              <a:rPr lang="en-US" dirty="0">
                <a:solidFill>
                  <a:srgbClr val="FF0000"/>
                </a:solidFill>
              </a:rPr>
              <a:t> </a:t>
            </a:r>
            <a:r>
              <a:rPr lang="en-US" dirty="0" err="1">
                <a:solidFill>
                  <a:srgbClr val="FF0000"/>
                </a:solidFill>
              </a:rPr>
              <a:t>qishloq</a:t>
            </a:r>
            <a:r>
              <a:rPr lang="en-US" dirty="0">
                <a:solidFill>
                  <a:srgbClr val="FF0000"/>
                </a:solidFill>
              </a:rPr>
              <a:t> </a:t>
            </a:r>
            <a:r>
              <a:rPr lang="en-US" dirty="0" err="1">
                <a:solidFill>
                  <a:srgbClr val="FF0000"/>
                </a:solidFill>
              </a:rPr>
              <a:t>aholisi</a:t>
            </a:r>
            <a:r>
              <a:rPr lang="en-US" dirty="0">
                <a:solidFill>
                  <a:srgbClr val="FF0000"/>
                </a:solidFill>
              </a:rPr>
              <a:t> </a:t>
            </a:r>
            <a:r>
              <a:rPr lang="en-US" dirty="0" err="1">
                <a:solidFill>
                  <a:srgbClr val="FF0000"/>
                </a:solidFill>
              </a:rPr>
              <a:t>turmush</a:t>
            </a:r>
            <a:r>
              <a:rPr lang="en-US" dirty="0">
                <a:solidFill>
                  <a:srgbClr val="FF0000"/>
                </a:solidFill>
              </a:rPr>
              <a:t> </a:t>
            </a:r>
            <a:r>
              <a:rPr lang="en-US" dirty="0" err="1">
                <a:solidFill>
                  <a:srgbClr val="FF0000"/>
                </a:solidFill>
              </a:rPr>
              <a:t>darajasini</a:t>
            </a:r>
            <a:r>
              <a:rPr lang="en-US" dirty="0">
                <a:solidFill>
                  <a:srgbClr val="FF0000"/>
                </a:solidFill>
              </a:rPr>
              <a:t> </a:t>
            </a:r>
            <a:r>
              <a:rPr lang="en-US" dirty="0" err="1">
                <a:solidFill>
                  <a:srgbClr val="FF0000"/>
                </a:solidFill>
              </a:rPr>
              <a:t>yuksaltirishga</a:t>
            </a:r>
            <a:r>
              <a:rPr lang="en-US" dirty="0">
                <a:solidFill>
                  <a:srgbClr val="FF0000"/>
                </a:solidFill>
              </a:rPr>
              <a:t> </a:t>
            </a:r>
            <a:r>
              <a:rPr lang="en-US" dirty="0" err="1">
                <a:solidFill>
                  <a:srgbClr val="FF0000"/>
                </a:solidFill>
              </a:rPr>
              <a:t>qaratilgan</a:t>
            </a:r>
            <a:r>
              <a:rPr lang="en-US" dirty="0">
                <a:solidFill>
                  <a:srgbClr val="FF0000"/>
                </a:solidFill>
              </a:rPr>
              <a:t> </a:t>
            </a:r>
            <a:r>
              <a:rPr lang="en-US" dirty="0" err="1">
                <a:solidFill>
                  <a:srgbClr val="FF0000"/>
                </a:solidFill>
              </a:rPr>
              <a:t>bulsin</a:t>
            </a:r>
            <a:r>
              <a:rPr lang="en-US" dirty="0">
                <a:solidFill>
                  <a:srgbClr val="FF0000"/>
                </a:solidFill>
              </a:rPr>
              <a:t>. </a:t>
            </a:r>
            <a:r>
              <a:rPr lang="en-US" dirty="0" err="1">
                <a:solidFill>
                  <a:srgbClr val="FF0000"/>
                </a:solidFill>
              </a:rPr>
              <a:t>Unda</a:t>
            </a:r>
            <a:r>
              <a:rPr lang="en-US" dirty="0">
                <a:solidFill>
                  <a:srgbClr val="FF0000"/>
                </a:solidFill>
              </a:rPr>
              <a:t> </a:t>
            </a:r>
            <a:r>
              <a:rPr lang="en-US" dirty="0" err="1">
                <a:solidFill>
                  <a:srgbClr val="FF0000"/>
                </a:solidFill>
              </a:rPr>
              <a:t>Farg’ona</a:t>
            </a:r>
            <a:r>
              <a:rPr lang="en-US" dirty="0">
                <a:solidFill>
                  <a:srgbClr val="FF0000"/>
                </a:solidFill>
              </a:rPr>
              <a:t> </a:t>
            </a:r>
            <a:r>
              <a:rPr lang="en-US" dirty="0" err="1">
                <a:solidFill>
                  <a:srgbClr val="FF0000"/>
                </a:solidFill>
              </a:rPr>
              <a:t>vo</a:t>
            </a:r>
            <a:r>
              <a:rPr lang="uz-Cyrl-UZ" dirty="0">
                <a:solidFill>
                  <a:srgbClr val="FF0000"/>
                </a:solidFill>
              </a:rPr>
              <a:t>d</a:t>
            </a:r>
            <a:r>
              <a:rPr lang="en-US" dirty="0" err="1">
                <a:solidFill>
                  <a:srgbClr val="FF0000"/>
                </a:solidFill>
              </a:rPr>
              <a:t>iysi</a:t>
            </a:r>
            <a:r>
              <a:rPr lang="en-US" dirty="0">
                <a:solidFill>
                  <a:srgbClr val="FF0000"/>
                </a:solidFill>
              </a:rPr>
              <a:t> </a:t>
            </a:r>
            <a:r>
              <a:rPr lang="en-US" dirty="0" err="1">
                <a:solidFill>
                  <a:srgbClr val="FF0000"/>
                </a:solidFill>
              </a:rPr>
              <a:t>aholisi</a:t>
            </a:r>
            <a:r>
              <a:rPr lang="en-US" dirty="0">
                <a:solidFill>
                  <a:srgbClr val="FF0000"/>
                </a:solidFill>
              </a:rPr>
              <a:t> </a:t>
            </a:r>
            <a:r>
              <a:rPr lang="en-US" dirty="0" err="1">
                <a:solidFill>
                  <a:srgbClr val="FF0000"/>
                </a:solidFill>
              </a:rPr>
              <a:t>va</a:t>
            </a:r>
            <a:r>
              <a:rPr lang="en-US" dirty="0">
                <a:solidFill>
                  <a:srgbClr val="FF0000"/>
                </a:solidFill>
              </a:rPr>
              <a:t> </a:t>
            </a:r>
            <a:r>
              <a:rPr lang="uz-Cyrl-UZ" dirty="0">
                <a:solidFill>
                  <a:srgbClr val="FF0000"/>
                </a:solidFill>
              </a:rPr>
              <a:t>Q</a:t>
            </a:r>
            <a:r>
              <a:rPr lang="en-US" dirty="0" err="1">
                <a:solidFill>
                  <a:srgbClr val="FF0000"/>
                </a:solidFill>
              </a:rPr>
              <a:t>ashqadaryo</a:t>
            </a:r>
            <a:r>
              <a:rPr lang="en-US" dirty="0">
                <a:solidFill>
                  <a:srgbClr val="FF0000"/>
                </a:solidFill>
              </a:rPr>
              <a:t> </a:t>
            </a:r>
            <a:r>
              <a:rPr lang="en-US" dirty="0" err="1">
                <a:solidFill>
                  <a:srgbClr val="FF0000"/>
                </a:solidFill>
              </a:rPr>
              <a:t>qishloq</a:t>
            </a:r>
            <a:r>
              <a:rPr lang="en-US" dirty="0">
                <a:solidFill>
                  <a:srgbClr val="FF0000"/>
                </a:solidFill>
              </a:rPr>
              <a:t> </a:t>
            </a:r>
            <a:r>
              <a:rPr lang="en-US" dirty="0" err="1">
                <a:solidFill>
                  <a:srgbClr val="FF0000"/>
                </a:solidFill>
              </a:rPr>
              <a:t>aholisining</a:t>
            </a:r>
            <a:r>
              <a:rPr lang="en-US" dirty="0">
                <a:solidFill>
                  <a:srgbClr val="FF0000"/>
                </a:solidFill>
              </a:rPr>
              <a:t> </a:t>
            </a:r>
            <a:r>
              <a:rPr lang="en-US" dirty="0" err="1">
                <a:solidFill>
                  <a:srgbClr val="FF0000"/>
                </a:solidFill>
              </a:rPr>
              <a:t>turmush</a:t>
            </a:r>
            <a:r>
              <a:rPr lang="en-US" dirty="0">
                <a:solidFill>
                  <a:srgbClr val="FF0000"/>
                </a:solidFill>
              </a:rPr>
              <a:t> </a:t>
            </a:r>
            <a:r>
              <a:rPr lang="en-US" dirty="0" err="1">
                <a:solidFill>
                  <a:srgbClr val="FF0000"/>
                </a:solidFill>
              </a:rPr>
              <a:t>darajasini</a:t>
            </a:r>
            <a:r>
              <a:rPr lang="en-US" dirty="0">
                <a:solidFill>
                  <a:srgbClr val="FF0000"/>
                </a:solidFill>
              </a:rPr>
              <a:t> </a:t>
            </a:r>
            <a:r>
              <a:rPr lang="en-US" dirty="0" err="1">
                <a:solidFill>
                  <a:srgbClr val="FF0000"/>
                </a:solidFill>
              </a:rPr>
              <a:t>xaraktaristikasida</a:t>
            </a:r>
            <a:r>
              <a:rPr lang="en-US" dirty="0">
                <a:solidFill>
                  <a:srgbClr val="FF0000"/>
                </a:solidFill>
              </a:rPr>
              <a:t>, </a:t>
            </a:r>
            <a:r>
              <a:rPr lang="en-US" dirty="0" err="1">
                <a:solidFill>
                  <a:srgbClr val="FF0000"/>
                </a:solidFill>
              </a:rPr>
              <a:t>joylashuvi</a:t>
            </a:r>
            <a:r>
              <a:rPr lang="en-US" dirty="0">
                <a:solidFill>
                  <a:srgbClr val="FF0000"/>
                </a:solidFill>
              </a:rPr>
              <a:t> </a:t>
            </a:r>
            <a:r>
              <a:rPr lang="en-US" dirty="0" err="1">
                <a:solidFill>
                  <a:srgbClr val="FF0000"/>
                </a:solidFill>
              </a:rPr>
              <a:t>va</a:t>
            </a:r>
            <a:r>
              <a:rPr lang="en-US" dirty="0">
                <a:solidFill>
                  <a:srgbClr val="FF0000"/>
                </a:solidFill>
              </a:rPr>
              <a:t> </a:t>
            </a:r>
            <a:r>
              <a:rPr lang="en-US" dirty="0" err="1">
                <a:solidFill>
                  <a:srgbClr val="FF0000"/>
                </a:solidFill>
              </a:rPr>
              <a:t>demografik</a:t>
            </a:r>
            <a:r>
              <a:rPr lang="en-US" dirty="0">
                <a:solidFill>
                  <a:srgbClr val="FF0000"/>
                </a:solidFill>
              </a:rPr>
              <a:t> </a:t>
            </a:r>
            <a:r>
              <a:rPr lang="en-US" dirty="0" err="1">
                <a:solidFill>
                  <a:srgbClr val="FF0000"/>
                </a:solidFill>
              </a:rPr>
              <a:t>xususiyatlarida</a:t>
            </a:r>
            <a:r>
              <a:rPr lang="en-US" dirty="0">
                <a:solidFill>
                  <a:srgbClr val="FF0000"/>
                </a:solidFill>
              </a:rPr>
              <a:t> </a:t>
            </a:r>
            <a:r>
              <a:rPr lang="en-US" dirty="0" err="1">
                <a:solidFill>
                  <a:srgbClr val="FF0000"/>
                </a:solidFill>
              </a:rPr>
              <a:t>ma’lum</a:t>
            </a:r>
            <a:r>
              <a:rPr lang="en-US" dirty="0">
                <a:solidFill>
                  <a:srgbClr val="FF0000"/>
                </a:solidFill>
              </a:rPr>
              <a:t> </a:t>
            </a:r>
            <a:r>
              <a:rPr lang="en-US" dirty="0" err="1">
                <a:solidFill>
                  <a:srgbClr val="FF0000"/>
                </a:solidFill>
              </a:rPr>
              <a:t>o’ziga</a:t>
            </a:r>
            <a:r>
              <a:rPr lang="en-US" dirty="0">
                <a:solidFill>
                  <a:srgbClr val="FF0000"/>
                </a:solidFill>
              </a:rPr>
              <a:t> </a:t>
            </a:r>
            <a:r>
              <a:rPr lang="en-US" dirty="0" err="1">
                <a:solidFill>
                  <a:srgbClr val="FF0000"/>
                </a:solidFill>
              </a:rPr>
              <a:t>xoslik</a:t>
            </a:r>
            <a:r>
              <a:rPr lang="en-US" dirty="0">
                <a:solidFill>
                  <a:srgbClr val="FF0000"/>
                </a:solidFill>
              </a:rPr>
              <a:t> </a:t>
            </a:r>
            <a:r>
              <a:rPr lang="en-US" dirty="0" err="1">
                <a:solidFill>
                  <a:srgbClr val="FF0000"/>
                </a:solidFill>
              </a:rPr>
              <a:t>mavjud</a:t>
            </a:r>
            <a:r>
              <a:rPr lang="en-US" dirty="0">
                <a:solidFill>
                  <a:srgbClr val="FF0000"/>
                </a:solidFill>
              </a:rPr>
              <a:t>. </a:t>
            </a:r>
            <a:r>
              <a:rPr lang="uz-Cyrl-UZ" dirty="0">
                <a:solidFill>
                  <a:srgbClr val="FF0000"/>
                </a:solidFill>
              </a:rPr>
              <a:t>Sh</a:t>
            </a:r>
            <a:r>
              <a:rPr lang="en-US" dirty="0" err="1">
                <a:solidFill>
                  <a:srgbClr val="FF0000"/>
                </a:solidFill>
              </a:rPr>
              <a:t>ularni</a:t>
            </a:r>
            <a:r>
              <a:rPr lang="en-US" dirty="0">
                <a:solidFill>
                  <a:srgbClr val="FF0000"/>
                </a:solidFill>
              </a:rPr>
              <a:t> </a:t>
            </a:r>
            <a:r>
              <a:rPr lang="en-US" dirty="0" err="1">
                <a:solidFill>
                  <a:srgbClr val="FF0000"/>
                </a:solidFill>
              </a:rPr>
              <a:t>hisobga</a:t>
            </a:r>
            <a:r>
              <a:rPr lang="en-US" dirty="0">
                <a:solidFill>
                  <a:srgbClr val="FF0000"/>
                </a:solidFill>
              </a:rPr>
              <a:t> </a:t>
            </a:r>
            <a:r>
              <a:rPr lang="en-US" dirty="0" err="1">
                <a:solidFill>
                  <a:srgbClr val="FF0000"/>
                </a:solidFill>
              </a:rPr>
              <a:t>olib</a:t>
            </a:r>
            <a:r>
              <a:rPr lang="en-US" dirty="0">
                <a:solidFill>
                  <a:srgbClr val="FF0000"/>
                </a:solidFill>
              </a:rPr>
              <a:t>, </a:t>
            </a:r>
            <a:r>
              <a:rPr lang="en-US" dirty="0" err="1">
                <a:solidFill>
                  <a:srgbClr val="FF0000"/>
                </a:solidFill>
              </a:rPr>
              <a:t>loyihani</a:t>
            </a:r>
            <a:r>
              <a:rPr lang="en-US" dirty="0">
                <a:solidFill>
                  <a:srgbClr val="FF0000"/>
                </a:solidFill>
              </a:rPr>
              <a:t> </a:t>
            </a:r>
            <a:r>
              <a:rPr lang="en-US" dirty="0" err="1">
                <a:solidFill>
                  <a:srgbClr val="FF0000"/>
                </a:solidFill>
              </a:rPr>
              <a:t>aholi</a:t>
            </a:r>
            <a:r>
              <a:rPr lang="en-US" dirty="0">
                <a:solidFill>
                  <a:srgbClr val="FF0000"/>
                </a:solidFill>
              </a:rPr>
              <a:t> </a:t>
            </a:r>
            <a:r>
              <a:rPr lang="en-US" dirty="0" err="1">
                <a:solidFill>
                  <a:srgbClr val="FF0000"/>
                </a:solidFill>
              </a:rPr>
              <a:t>tomonidan</a:t>
            </a:r>
            <a:r>
              <a:rPr lang="en-US" dirty="0">
                <a:solidFill>
                  <a:srgbClr val="FF0000"/>
                </a:solidFill>
              </a:rPr>
              <a:t> </a:t>
            </a:r>
            <a:r>
              <a:rPr lang="en-US" dirty="0" err="1">
                <a:solidFill>
                  <a:srgbClr val="FF0000"/>
                </a:solidFill>
              </a:rPr>
              <a:t>qo’llab-quvvatlashishiga</a:t>
            </a:r>
            <a:r>
              <a:rPr lang="en-US" dirty="0">
                <a:solidFill>
                  <a:srgbClr val="FF0000"/>
                </a:solidFill>
              </a:rPr>
              <a:t> </a:t>
            </a:r>
            <a:r>
              <a:rPr lang="uz-Cyrl-UZ" dirty="0">
                <a:solidFill>
                  <a:srgbClr val="FF0000"/>
                </a:solidFill>
              </a:rPr>
              <a:t>e</a:t>
            </a:r>
            <a:r>
              <a:rPr lang="en-US" dirty="0" err="1">
                <a:solidFill>
                  <a:srgbClr val="FF0000"/>
                </a:solidFill>
              </a:rPr>
              <a:t>rishish</a:t>
            </a:r>
            <a:r>
              <a:rPr lang="en-US" dirty="0">
                <a:solidFill>
                  <a:srgbClr val="FF0000"/>
                </a:solidFill>
              </a:rPr>
              <a:t> </a:t>
            </a:r>
            <a:r>
              <a:rPr lang="en-US" dirty="0" err="1">
                <a:solidFill>
                  <a:srgbClr val="FF0000"/>
                </a:solidFill>
              </a:rPr>
              <a:t>juda</a:t>
            </a:r>
            <a:r>
              <a:rPr lang="en-US" dirty="0">
                <a:solidFill>
                  <a:srgbClr val="FF0000"/>
                </a:solidFill>
              </a:rPr>
              <a:t> </a:t>
            </a:r>
            <a:r>
              <a:rPr lang="en-US" dirty="0" err="1">
                <a:solidFill>
                  <a:srgbClr val="FF0000"/>
                </a:solidFill>
              </a:rPr>
              <a:t>muhimdir</a:t>
            </a:r>
            <a:r>
              <a:rPr lang="en-US" dirty="0">
                <a:solidFill>
                  <a:srgbClr val="FF0000"/>
                </a:solidFill>
              </a:rPr>
              <a:t>.</a:t>
            </a:r>
            <a:endParaRPr lang="ru-RU" dirty="0">
              <a:solidFill>
                <a:srgbClr val="FF0000"/>
              </a:solidFill>
            </a:endParaRPr>
          </a:p>
          <a:p>
            <a:pPr algn="just"/>
            <a:r>
              <a:rPr lang="en-US" dirty="0" err="1"/>
              <a:t>Loyiha</a:t>
            </a:r>
            <a:r>
              <a:rPr lang="en-US" dirty="0"/>
              <a:t> </a:t>
            </a:r>
            <a:r>
              <a:rPr lang="en-US" dirty="0" err="1"/>
              <a:t>amal</a:t>
            </a:r>
            <a:r>
              <a:rPr lang="en-US" dirty="0"/>
              <a:t> </a:t>
            </a:r>
            <a:r>
              <a:rPr lang="en-US" dirty="0" err="1"/>
              <a:t>qiladigan</a:t>
            </a:r>
            <a:r>
              <a:rPr lang="en-US" dirty="0"/>
              <a:t> </a:t>
            </a:r>
            <a:r>
              <a:rPr lang="en-US" dirty="0" err="1"/>
              <a:t>hududdagi</a:t>
            </a:r>
            <a:r>
              <a:rPr lang="en-US" dirty="0"/>
              <a:t> </a:t>
            </a:r>
            <a:r>
              <a:rPr lang="en-US" dirty="0" err="1"/>
              <a:t>aholi</a:t>
            </a:r>
            <a:r>
              <a:rPr lang="en-US" dirty="0"/>
              <a:t> </a:t>
            </a:r>
            <a:r>
              <a:rPr lang="en-US" dirty="0" err="1"/>
              <a:t>tomonidan</a:t>
            </a:r>
            <a:r>
              <a:rPr lang="en-US" dirty="0"/>
              <a:t> </a:t>
            </a:r>
            <a:r>
              <a:rPr lang="en-US" dirty="0" err="1"/>
              <a:t>ishlab</a:t>
            </a:r>
            <a:r>
              <a:rPr lang="en-US" dirty="0"/>
              <a:t> </a:t>
            </a:r>
            <a:r>
              <a:rPr lang="en-US" dirty="0" err="1"/>
              <a:t>chiqarishni</a:t>
            </a:r>
            <a:r>
              <a:rPr lang="en-US" dirty="0"/>
              <a:t> </a:t>
            </a:r>
            <a:r>
              <a:rPr lang="en-US" dirty="0" err="1"/>
              <a:t>tashkil</a:t>
            </a:r>
            <a:r>
              <a:rPr lang="en-US" dirty="0"/>
              <a:t> </a:t>
            </a:r>
            <a:r>
              <a:rPr lang="en-US" dirty="0" err="1"/>
              <a:t>qilish</a:t>
            </a:r>
            <a:r>
              <a:rPr lang="en-US" dirty="0"/>
              <a:t> </a:t>
            </a:r>
            <a:r>
              <a:rPr lang="en-US" dirty="0" err="1"/>
              <a:t>shakllari</a:t>
            </a:r>
            <a:r>
              <a:rPr lang="en-US" dirty="0"/>
              <a:t>, </a:t>
            </a:r>
            <a:r>
              <a:rPr lang="en-US" dirty="0" err="1"/>
              <a:t>shu</a:t>
            </a:r>
            <a:r>
              <a:rPr lang="en-US" dirty="0"/>
              <a:t> </a:t>
            </a:r>
            <a:r>
              <a:rPr lang="en-US" dirty="0" err="1"/>
              <a:t>jumladan</a:t>
            </a:r>
            <a:r>
              <a:rPr lang="en-US" dirty="0"/>
              <a:t> </a:t>
            </a:r>
            <a:r>
              <a:rPr lang="en-US" dirty="0" err="1"/>
              <a:t>oilalar</a:t>
            </a:r>
            <a:r>
              <a:rPr lang="en-US" dirty="0"/>
              <a:t>, </a:t>
            </a:r>
            <a:r>
              <a:rPr lang="en-US" dirty="0" err="1"/>
              <a:t>uy</a:t>
            </a:r>
            <a:r>
              <a:rPr lang="en-US" dirty="0"/>
              <a:t> </a:t>
            </a:r>
            <a:r>
              <a:rPr lang="en-US" dirty="0" err="1"/>
              <a:t>xo’jaliklari</a:t>
            </a:r>
            <a:r>
              <a:rPr lang="en-US" dirty="0"/>
              <a:t> </a:t>
            </a:r>
            <a:r>
              <a:rPr lang="en-US" dirty="0" err="1" smtClean="0"/>
              <a:t>tuzilmasi</a:t>
            </a:r>
            <a:r>
              <a:rPr lang="en-US" dirty="0" smtClean="0"/>
              <a:t>.</a:t>
            </a:r>
            <a:r>
              <a:rPr lang="en-US" dirty="0"/>
              <a:t> </a:t>
            </a:r>
            <a:r>
              <a:rPr lang="en-US" dirty="0" err="1">
                <a:solidFill>
                  <a:srgbClr val="FF0000"/>
                </a:solidFill>
              </a:rPr>
              <a:t>Misol</a:t>
            </a:r>
            <a:r>
              <a:rPr lang="en-US" dirty="0">
                <a:solidFill>
                  <a:srgbClr val="FF0000"/>
                </a:solidFill>
              </a:rPr>
              <a:t> </a:t>
            </a:r>
            <a:r>
              <a:rPr lang="en-US" dirty="0" err="1">
                <a:solidFill>
                  <a:srgbClr val="FF0000"/>
                </a:solidFill>
              </a:rPr>
              <a:t>uchun</a:t>
            </a:r>
            <a:r>
              <a:rPr lang="en-US" dirty="0">
                <a:solidFill>
                  <a:srgbClr val="FF0000"/>
                </a:solidFill>
              </a:rPr>
              <a:t> </a:t>
            </a:r>
            <a:r>
              <a:rPr lang="en-US" dirty="0" err="1">
                <a:solidFill>
                  <a:srgbClr val="FF0000"/>
                </a:solidFill>
              </a:rPr>
              <a:t>meva-konserva</a:t>
            </a:r>
            <a:r>
              <a:rPr lang="en-US" dirty="0">
                <a:solidFill>
                  <a:srgbClr val="FF0000"/>
                </a:solidFill>
              </a:rPr>
              <a:t> </a:t>
            </a:r>
            <a:r>
              <a:rPr lang="en-US" dirty="0" err="1">
                <a:solidFill>
                  <a:srgbClr val="FF0000"/>
                </a:solidFill>
              </a:rPr>
              <a:t>zavodiga</a:t>
            </a:r>
            <a:r>
              <a:rPr lang="en-US" dirty="0">
                <a:solidFill>
                  <a:srgbClr val="FF0000"/>
                </a:solidFill>
              </a:rPr>
              <a:t> p</a:t>
            </a:r>
            <a:r>
              <a:rPr lang="uz-Cyrl-UZ" dirty="0">
                <a:solidFill>
                  <a:srgbClr val="FF0000"/>
                </a:solidFill>
              </a:rPr>
              <a:t>o</a:t>
            </a:r>
            <a:r>
              <a:rPr lang="en-US" dirty="0" err="1">
                <a:solidFill>
                  <a:srgbClr val="FF0000"/>
                </a:solidFill>
              </a:rPr>
              <a:t>midorni</a:t>
            </a:r>
            <a:r>
              <a:rPr lang="en-US" dirty="0">
                <a:solidFill>
                  <a:srgbClr val="FF0000"/>
                </a:solidFill>
              </a:rPr>
              <a:t> </a:t>
            </a:r>
            <a:r>
              <a:rPr lang="en-US" dirty="0" err="1">
                <a:solidFill>
                  <a:srgbClr val="FF0000"/>
                </a:solidFill>
              </a:rPr>
              <a:t>aholi</a:t>
            </a:r>
            <a:r>
              <a:rPr lang="en-US" dirty="0">
                <a:solidFill>
                  <a:srgbClr val="FF0000"/>
                </a:solidFill>
              </a:rPr>
              <a:t> </a:t>
            </a:r>
            <a:r>
              <a:rPr lang="en-US" dirty="0" err="1">
                <a:solidFill>
                  <a:srgbClr val="FF0000"/>
                </a:solidFill>
              </a:rPr>
              <a:t>yoki</a:t>
            </a:r>
            <a:r>
              <a:rPr lang="en-US" dirty="0">
                <a:solidFill>
                  <a:srgbClr val="FF0000"/>
                </a:solidFill>
              </a:rPr>
              <a:t> </a:t>
            </a:r>
            <a:r>
              <a:rPr lang="en-US" dirty="0" err="1">
                <a:solidFill>
                  <a:srgbClr val="FF0000"/>
                </a:solidFill>
              </a:rPr>
              <a:t>dehqon</a:t>
            </a:r>
            <a:r>
              <a:rPr lang="en-US" dirty="0">
                <a:solidFill>
                  <a:srgbClr val="FF0000"/>
                </a:solidFill>
              </a:rPr>
              <a:t> </a:t>
            </a:r>
            <a:r>
              <a:rPr lang="en-US" dirty="0" err="1">
                <a:solidFill>
                  <a:srgbClr val="FF0000"/>
                </a:solidFill>
              </a:rPr>
              <a:t>xo’jaligi</a:t>
            </a:r>
            <a:r>
              <a:rPr lang="en-US" dirty="0">
                <a:solidFill>
                  <a:srgbClr val="FF0000"/>
                </a:solidFill>
              </a:rPr>
              <a:t> </a:t>
            </a:r>
            <a:r>
              <a:rPr lang="en-US" dirty="0" err="1">
                <a:solidFill>
                  <a:srgbClr val="FF0000"/>
                </a:solidFill>
              </a:rPr>
              <a:t>etkazib</a:t>
            </a:r>
            <a:r>
              <a:rPr lang="en-US" dirty="0">
                <a:solidFill>
                  <a:srgbClr val="FF0000"/>
                </a:solidFill>
              </a:rPr>
              <a:t> </a:t>
            </a:r>
            <a:r>
              <a:rPr lang="en-US" dirty="0" err="1">
                <a:solidFill>
                  <a:srgbClr val="FF0000"/>
                </a:solidFill>
              </a:rPr>
              <a:t>berishi</a:t>
            </a:r>
            <a:r>
              <a:rPr lang="en-US" dirty="0">
                <a:solidFill>
                  <a:srgbClr val="FF0000"/>
                </a:solidFill>
              </a:rPr>
              <a:t> </a:t>
            </a:r>
            <a:r>
              <a:rPr lang="en-US" dirty="0" err="1">
                <a:solidFill>
                  <a:srgbClr val="FF0000"/>
                </a:solidFill>
              </a:rPr>
              <a:t>nazarda</a:t>
            </a:r>
            <a:r>
              <a:rPr lang="en-US" dirty="0">
                <a:solidFill>
                  <a:srgbClr val="FF0000"/>
                </a:solidFill>
              </a:rPr>
              <a:t> </a:t>
            </a:r>
            <a:r>
              <a:rPr lang="en-US" dirty="0" err="1">
                <a:solidFill>
                  <a:srgbClr val="FF0000"/>
                </a:solidFill>
              </a:rPr>
              <a:t>tutildi</a:t>
            </a:r>
            <a:r>
              <a:rPr lang="en-US" dirty="0">
                <a:solidFill>
                  <a:srgbClr val="FF0000"/>
                </a:solidFill>
              </a:rPr>
              <a:t> </a:t>
            </a:r>
            <a:r>
              <a:rPr lang="en-US" dirty="0" err="1">
                <a:solidFill>
                  <a:srgbClr val="FF0000"/>
                </a:solidFill>
              </a:rPr>
              <a:t>deylik</a:t>
            </a:r>
            <a:r>
              <a:rPr lang="en-US" dirty="0">
                <a:solidFill>
                  <a:srgbClr val="FF0000"/>
                </a:solidFill>
              </a:rPr>
              <a:t>. </a:t>
            </a:r>
            <a:r>
              <a:rPr lang="en-US" dirty="0" err="1">
                <a:solidFill>
                  <a:srgbClr val="FF0000"/>
                </a:solidFill>
              </a:rPr>
              <a:t>Dehqon</a:t>
            </a:r>
            <a:r>
              <a:rPr lang="en-US" dirty="0">
                <a:solidFill>
                  <a:srgbClr val="FF0000"/>
                </a:solidFill>
              </a:rPr>
              <a:t> </a:t>
            </a:r>
            <a:r>
              <a:rPr lang="en-US" dirty="0" err="1">
                <a:solidFill>
                  <a:srgbClr val="FF0000"/>
                </a:solidFill>
              </a:rPr>
              <a:t>xo’jaligining</a:t>
            </a:r>
            <a:r>
              <a:rPr lang="en-US" dirty="0">
                <a:solidFill>
                  <a:srgbClr val="FF0000"/>
                </a:solidFill>
              </a:rPr>
              <a:t> </a:t>
            </a:r>
            <a:r>
              <a:rPr lang="en-US" dirty="0" err="1">
                <a:solidFill>
                  <a:srgbClr val="FF0000"/>
                </a:solidFill>
              </a:rPr>
              <a:t>o’ziga</a:t>
            </a:r>
            <a:r>
              <a:rPr lang="en-US" dirty="0">
                <a:solidFill>
                  <a:srgbClr val="FF0000"/>
                </a:solidFill>
              </a:rPr>
              <a:t> </a:t>
            </a:r>
            <a:r>
              <a:rPr lang="en-US" dirty="0" err="1">
                <a:solidFill>
                  <a:srgbClr val="FF0000"/>
                </a:solidFill>
              </a:rPr>
              <a:t>xos</a:t>
            </a:r>
            <a:r>
              <a:rPr lang="en-US" dirty="0">
                <a:solidFill>
                  <a:srgbClr val="FF0000"/>
                </a:solidFill>
              </a:rPr>
              <a:t> </a:t>
            </a:r>
            <a:r>
              <a:rPr lang="en-US" dirty="0" err="1">
                <a:solidFill>
                  <a:srgbClr val="FF0000"/>
                </a:solidFill>
              </a:rPr>
              <a:t>xususiyatlarini</a:t>
            </a:r>
            <a:r>
              <a:rPr lang="en-US" dirty="0">
                <a:solidFill>
                  <a:srgbClr val="FF0000"/>
                </a:solidFill>
              </a:rPr>
              <a:t> </a:t>
            </a:r>
            <a:r>
              <a:rPr lang="uz-Cyrl-UZ" dirty="0">
                <a:solidFill>
                  <a:srgbClr val="FF0000"/>
                </a:solidFill>
              </a:rPr>
              <a:t>h</a:t>
            </a:r>
            <a:r>
              <a:rPr lang="en-US" dirty="0" err="1">
                <a:solidFill>
                  <a:srgbClr val="FF0000"/>
                </a:solidFill>
              </a:rPr>
              <a:t>isobga</a:t>
            </a:r>
            <a:r>
              <a:rPr lang="en-US" dirty="0">
                <a:solidFill>
                  <a:srgbClr val="FF0000"/>
                </a:solidFill>
              </a:rPr>
              <a:t> </a:t>
            </a:r>
            <a:r>
              <a:rPr lang="en-US" dirty="0" err="1">
                <a:solidFill>
                  <a:srgbClr val="FF0000"/>
                </a:solidFill>
              </a:rPr>
              <a:t>olmaslik</a:t>
            </a:r>
            <a:r>
              <a:rPr lang="en-US" dirty="0">
                <a:solidFill>
                  <a:srgbClr val="FF0000"/>
                </a:solidFill>
              </a:rPr>
              <a:t> </a:t>
            </a:r>
            <a:r>
              <a:rPr lang="en-US" dirty="0" err="1">
                <a:solidFill>
                  <a:srgbClr val="FF0000"/>
                </a:solidFill>
              </a:rPr>
              <a:t>va</a:t>
            </a:r>
            <a:r>
              <a:rPr lang="en-US" dirty="0">
                <a:solidFill>
                  <a:srgbClr val="FF0000"/>
                </a:solidFill>
              </a:rPr>
              <a:t> </a:t>
            </a:r>
            <a:r>
              <a:rPr lang="en-US" dirty="0" err="1">
                <a:solidFill>
                  <a:srgbClr val="FF0000"/>
                </a:solidFill>
              </a:rPr>
              <a:t>ularni</a:t>
            </a:r>
            <a:r>
              <a:rPr lang="en-US" dirty="0">
                <a:solidFill>
                  <a:srgbClr val="FF0000"/>
                </a:solidFill>
              </a:rPr>
              <a:t> </a:t>
            </a:r>
            <a:r>
              <a:rPr lang="en-US" dirty="0" err="1">
                <a:solidFill>
                  <a:srgbClr val="FF0000"/>
                </a:solidFill>
              </a:rPr>
              <a:t>qo’llab</a:t>
            </a:r>
            <a:r>
              <a:rPr lang="en-US" dirty="0">
                <a:solidFill>
                  <a:srgbClr val="FF0000"/>
                </a:solidFill>
              </a:rPr>
              <a:t> </a:t>
            </a:r>
            <a:r>
              <a:rPr lang="en-US" dirty="0" err="1">
                <a:solidFill>
                  <a:srgbClr val="FF0000"/>
                </a:solidFill>
              </a:rPr>
              <a:t>quvvatlashishiga</a:t>
            </a:r>
            <a:r>
              <a:rPr lang="en-US" dirty="0">
                <a:solidFill>
                  <a:srgbClr val="FF0000"/>
                </a:solidFill>
              </a:rPr>
              <a:t> </a:t>
            </a:r>
            <a:r>
              <a:rPr lang="en-US" dirty="0" err="1">
                <a:solidFill>
                  <a:srgbClr val="FF0000"/>
                </a:solidFill>
              </a:rPr>
              <a:t>loyihada</a:t>
            </a:r>
            <a:r>
              <a:rPr lang="en-US" dirty="0">
                <a:solidFill>
                  <a:srgbClr val="FF0000"/>
                </a:solidFill>
              </a:rPr>
              <a:t> </a:t>
            </a:r>
            <a:r>
              <a:rPr lang="uz-Cyrl-UZ" dirty="0">
                <a:solidFill>
                  <a:srgbClr val="FF0000"/>
                </a:solidFill>
              </a:rPr>
              <a:t>e</a:t>
            </a:r>
            <a:r>
              <a:rPr lang="en-US" dirty="0" err="1">
                <a:solidFill>
                  <a:srgbClr val="FF0000"/>
                </a:solidFill>
              </a:rPr>
              <a:t>rishmaslik</a:t>
            </a:r>
            <a:r>
              <a:rPr lang="en-US" dirty="0">
                <a:solidFill>
                  <a:srgbClr val="FF0000"/>
                </a:solidFill>
              </a:rPr>
              <a:t> </a:t>
            </a:r>
            <a:r>
              <a:rPr lang="en-US" dirty="0" err="1">
                <a:solidFill>
                  <a:srgbClr val="FF0000"/>
                </a:solidFill>
              </a:rPr>
              <a:t>kelgusida</a:t>
            </a:r>
            <a:r>
              <a:rPr lang="en-US" dirty="0">
                <a:solidFill>
                  <a:srgbClr val="FF0000"/>
                </a:solidFill>
              </a:rPr>
              <a:t> </a:t>
            </a:r>
            <a:r>
              <a:rPr lang="en-US" dirty="0" err="1">
                <a:solidFill>
                  <a:srgbClr val="FF0000"/>
                </a:solidFill>
              </a:rPr>
              <a:t>korxonani</a:t>
            </a:r>
            <a:r>
              <a:rPr lang="en-US" dirty="0">
                <a:solidFill>
                  <a:srgbClr val="FF0000"/>
                </a:solidFill>
              </a:rPr>
              <a:t> </a:t>
            </a:r>
            <a:r>
              <a:rPr lang="en-US" dirty="0" err="1">
                <a:solidFill>
                  <a:srgbClr val="FF0000"/>
                </a:solidFill>
              </a:rPr>
              <a:t>xom</a:t>
            </a:r>
            <a:r>
              <a:rPr lang="en-US" dirty="0">
                <a:solidFill>
                  <a:srgbClr val="FF0000"/>
                </a:solidFill>
              </a:rPr>
              <a:t> </a:t>
            </a:r>
            <a:r>
              <a:rPr lang="en-US" dirty="0" err="1">
                <a:solidFill>
                  <a:srgbClr val="FF0000"/>
                </a:solidFill>
              </a:rPr>
              <a:t>ashyo</a:t>
            </a:r>
            <a:r>
              <a:rPr lang="en-US" dirty="0">
                <a:solidFill>
                  <a:srgbClr val="FF0000"/>
                </a:solidFill>
              </a:rPr>
              <a:t> </a:t>
            </a:r>
            <a:r>
              <a:rPr lang="en-US" dirty="0" err="1">
                <a:solidFill>
                  <a:srgbClr val="FF0000"/>
                </a:solidFill>
              </a:rPr>
              <a:t>bilan</a:t>
            </a:r>
            <a:r>
              <a:rPr lang="en-US" dirty="0">
                <a:solidFill>
                  <a:srgbClr val="FF0000"/>
                </a:solidFill>
              </a:rPr>
              <a:t> </a:t>
            </a:r>
            <a:r>
              <a:rPr lang="en-US" dirty="0" err="1">
                <a:solidFill>
                  <a:srgbClr val="FF0000"/>
                </a:solidFill>
              </a:rPr>
              <a:t>ta’minlashda</a:t>
            </a:r>
            <a:r>
              <a:rPr lang="en-US" dirty="0">
                <a:solidFill>
                  <a:srgbClr val="FF0000"/>
                </a:solidFill>
              </a:rPr>
              <a:t> </a:t>
            </a:r>
            <a:r>
              <a:rPr lang="en-US" dirty="0" err="1">
                <a:solidFill>
                  <a:srgbClr val="FF0000"/>
                </a:solidFill>
              </a:rPr>
              <a:t>uzilishlarga</a:t>
            </a:r>
            <a:r>
              <a:rPr lang="en-US" dirty="0">
                <a:solidFill>
                  <a:srgbClr val="FF0000"/>
                </a:solidFill>
              </a:rPr>
              <a:t> </a:t>
            </a:r>
            <a:r>
              <a:rPr lang="en-US" dirty="0" err="1">
                <a:solidFill>
                  <a:srgbClr val="FF0000"/>
                </a:solidFill>
              </a:rPr>
              <a:t>olib</a:t>
            </a:r>
            <a:r>
              <a:rPr lang="en-US" dirty="0">
                <a:solidFill>
                  <a:srgbClr val="FF0000"/>
                </a:solidFill>
              </a:rPr>
              <a:t> </a:t>
            </a:r>
            <a:r>
              <a:rPr lang="en-US" dirty="0" err="1">
                <a:solidFill>
                  <a:srgbClr val="FF0000"/>
                </a:solidFill>
              </a:rPr>
              <a:t>kelishi</a:t>
            </a:r>
            <a:r>
              <a:rPr lang="en-US" dirty="0">
                <a:solidFill>
                  <a:srgbClr val="FF0000"/>
                </a:solidFill>
              </a:rPr>
              <a:t> </a:t>
            </a:r>
            <a:r>
              <a:rPr lang="en-US" dirty="0" err="1">
                <a:solidFill>
                  <a:srgbClr val="FF0000"/>
                </a:solidFill>
              </a:rPr>
              <a:t>mumkin</a:t>
            </a:r>
            <a:r>
              <a:rPr lang="en-US" dirty="0">
                <a:solidFill>
                  <a:srgbClr val="FF0000"/>
                </a:solidFill>
              </a:rPr>
              <a:t>. </a:t>
            </a:r>
            <a:r>
              <a:rPr lang="uz-Cyrl-UZ" dirty="0">
                <a:solidFill>
                  <a:srgbClr val="FF0000"/>
                </a:solidFill>
              </a:rPr>
              <a:t>Farg’ona vodiysida zamonaviy konserva zavodlari xuddi shu sababli xom ashyosiz qolib ko’p muammolarga duch kelganlar.</a:t>
            </a:r>
            <a:endParaRPr lang="ru-RU" dirty="0">
              <a:solidFill>
                <a:srgbClr val="FF0000"/>
              </a:solidFill>
            </a:endParaRPr>
          </a:p>
          <a:p>
            <a:pPr algn="just"/>
            <a:endParaRPr lang="ru-RU" dirty="0"/>
          </a:p>
        </p:txBody>
      </p:sp>
      <p:pic>
        <p:nvPicPr>
          <p:cNvPr id="4" name="Picture 2" descr="O'zbekistonda investitsiyalar: qaerga investitsiya qilish kera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4250" y="292662"/>
            <a:ext cx="2442949" cy="2955505"/>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2" descr="2020-2022 yillar uchun investitsiya dasturi qabul qilindi | NORMA.U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descr="2020-2022 yillar uchun investitsiya dasturi qabul qilindi | NORMA.UZ"/>
          <p:cNvPicPr/>
          <p:nvPr/>
        </p:nvPicPr>
        <p:blipFill>
          <a:blip r:embed="rId3">
            <a:extLst>
              <a:ext uri="{28A0092B-C50C-407E-A947-70E740481C1C}">
                <a14:useLocalDpi xmlns:a14="http://schemas.microsoft.com/office/drawing/2010/main" val="0"/>
              </a:ext>
            </a:extLst>
          </a:blip>
          <a:srcRect/>
          <a:stretch>
            <a:fillRect/>
          </a:stretch>
        </p:blipFill>
        <p:spPr bwMode="auto">
          <a:xfrm>
            <a:off x="9444250" y="4714875"/>
            <a:ext cx="2747750" cy="2143125"/>
          </a:xfrm>
          <a:prstGeom prst="rect">
            <a:avLst/>
          </a:prstGeom>
          <a:noFill/>
          <a:ln>
            <a:noFill/>
          </a:ln>
        </p:spPr>
      </p:pic>
    </p:spTree>
    <p:extLst>
      <p:ext uri="{BB962C8B-B14F-4D97-AF65-F5344CB8AC3E}">
        <p14:creationId xmlns:p14="http://schemas.microsoft.com/office/powerpoint/2010/main" val="29204117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dirty="0" err="1"/>
              <a:t>Ijtimoiy</a:t>
            </a:r>
            <a:r>
              <a:rPr lang="en-US" dirty="0"/>
              <a:t> </a:t>
            </a:r>
            <a:r>
              <a:rPr lang="en-US" dirty="0" err="1"/>
              <a:t>tahlil</a:t>
            </a:r>
            <a:r>
              <a:rPr lang="en-US" dirty="0"/>
              <a:t> </a:t>
            </a:r>
            <a:r>
              <a:rPr lang="en-US" dirty="0" err="1"/>
              <a:t>to’rt</a:t>
            </a:r>
            <a:r>
              <a:rPr lang="en-US" dirty="0"/>
              <a:t> </a:t>
            </a:r>
            <a:r>
              <a:rPr lang="en-US" dirty="0" err="1"/>
              <a:t>asosiy</a:t>
            </a:r>
            <a:r>
              <a:rPr lang="en-US" dirty="0"/>
              <a:t> </a:t>
            </a:r>
            <a:r>
              <a:rPr lang="en-US" dirty="0" err="1"/>
              <a:t>sohaga</a:t>
            </a:r>
            <a:r>
              <a:rPr lang="en-US" dirty="0"/>
              <a:t> </a:t>
            </a:r>
            <a:r>
              <a:rPr lang="en-US" dirty="0" err="1"/>
              <a:t>e’tiborni</a:t>
            </a:r>
            <a:r>
              <a:rPr lang="en-US" dirty="0"/>
              <a:t> </a:t>
            </a:r>
            <a:r>
              <a:rPr lang="en-US" dirty="0" err="1" smtClean="0"/>
              <a:t>jamlaydi</a:t>
            </a:r>
            <a:r>
              <a:rPr lang="en-US" dirty="0" smtClean="0"/>
              <a:t/>
            </a:r>
            <a:br>
              <a:rPr lang="en-US" dirty="0" smtClean="0"/>
            </a:br>
            <a:endParaRPr lang="ru-RU" b="1" dirty="0"/>
          </a:p>
        </p:txBody>
      </p:sp>
      <p:sp>
        <p:nvSpPr>
          <p:cNvPr id="3" name="Объект 2"/>
          <p:cNvSpPr>
            <a:spLocks noGrp="1"/>
          </p:cNvSpPr>
          <p:nvPr>
            <p:ph idx="1"/>
          </p:nvPr>
        </p:nvSpPr>
        <p:spPr>
          <a:xfrm>
            <a:off x="726871" y="1282890"/>
            <a:ext cx="8596668" cy="5575109"/>
          </a:xfrm>
        </p:spPr>
        <p:txBody>
          <a:bodyPr>
            <a:normAutofit/>
          </a:bodyPr>
          <a:lstStyle/>
          <a:p>
            <a:pPr marL="0" indent="0">
              <a:buNone/>
            </a:pPr>
            <a:endParaRPr lang="en-US" sz="2400" b="1" dirty="0">
              <a:solidFill>
                <a:srgbClr val="7030A0"/>
              </a:solidFill>
              <a:latin typeface="Times New Roman" pitchFamily="18" charset="0"/>
              <a:cs typeface="Times New Roman" pitchFamily="18" charset="0"/>
            </a:endParaRPr>
          </a:p>
          <a:p>
            <a:r>
              <a:rPr lang="uz-Cyrl-UZ" sz="2400" dirty="0">
                <a:solidFill>
                  <a:srgbClr val="0070C0"/>
                </a:solidFill>
                <a:latin typeface="Times New Roman" panose="02020603050405020304" pitchFamily="18" charset="0"/>
                <a:cs typeface="Times New Roman" panose="02020603050405020304" pitchFamily="18" charset="0"/>
              </a:rPr>
              <a:t>Loyihaning mahalliy madaniyat nuqtai nazaridan talabga javob berishi, xususiy loyihaning mavjud ijtimoiy me’yorlarga moslashuvchanligi, kishilarning qarashlarida, o’z ehtiyojlarini anglashlarida zarur o’zgarishlar yasashga qobilligi. Loyihalarda xuddi shu xususiyatlardan kelib chiqib hashar qilinishi loyihaning muvaffaqiyatli amalga oshirilishini ta’minlaydi.</a:t>
            </a:r>
            <a:endParaRPr lang="ru-RU" sz="2400" dirty="0">
              <a:solidFill>
                <a:srgbClr val="0070C0"/>
              </a:solidFill>
              <a:latin typeface="Times New Roman" panose="02020603050405020304" pitchFamily="18" charset="0"/>
              <a:cs typeface="Times New Roman" panose="02020603050405020304" pitchFamily="18" charset="0"/>
            </a:endParaRPr>
          </a:p>
          <a:p>
            <a:r>
              <a:rPr lang="uz-Cyrl-UZ" sz="2400" dirty="0">
                <a:solidFill>
                  <a:srgbClr val="0070C0"/>
                </a:solidFill>
                <a:latin typeface="Times New Roman" panose="02020603050405020304" pitchFamily="18" charset="0"/>
                <a:cs typeface="Times New Roman" panose="02020603050405020304" pitchFamily="18" charset="0"/>
              </a:rPr>
              <a:t>4. Loyihadan uni amalga oshiruvchi tashkilot hamda mahalliy aholi manfaatdorligini ta’minlash strategiyasi. Bundan maqsad aholi va mahalliy tashkilotlarning loyihaning barcha bosqichlarida uzluksiz ishtirokini ta’minlashdir.</a:t>
            </a:r>
            <a:endParaRPr lang="ru-RU" sz="2400" dirty="0">
              <a:solidFill>
                <a:srgbClr val="0070C0"/>
              </a:solidFill>
              <a:latin typeface="Times New Roman" panose="02020603050405020304" pitchFamily="18" charset="0"/>
              <a:cs typeface="Times New Roman" panose="02020603050405020304" pitchFamily="18" charset="0"/>
            </a:endParaRPr>
          </a:p>
        </p:txBody>
      </p:sp>
      <p:pic>
        <p:nvPicPr>
          <p:cNvPr id="2052" name="Picture 4" descr="Investitsiya kodeksi loyihasi ishlab chiqilmoqda | NORMA.UZ"/>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98339" y="4462817"/>
            <a:ext cx="3043452" cy="2140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41514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b="1" dirty="0" err="1" smtClean="0"/>
              <a:t>Aholining</a:t>
            </a:r>
            <a:r>
              <a:rPr lang="en-US" b="1" dirty="0" smtClean="0"/>
              <a:t> </a:t>
            </a:r>
            <a:r>
              <a:rPr lang="en-US" b="1" dirty="0" err="1" smtClean="0"/>
              <a:t>ijtimoiy-madaniy</a:t>
            </a:r>
            <a:r>
              <a:rPr lang="en-US" b="1" dirty="0" smtClean="0"/>
              <a:t> </a:t>
            </a:r>
            <a:r>
              <a:rPr lang="en-US" b="1" dirty="0" err="1" smtClean="0"/>
              <a:t>va</a:t>
            </a:r>
            <a:r>
              <a:rPr lang="en-US" b="1" dirty="0" smtClean="0"/>
              <a:t> </a:t>
            </a:r>
            <a:r>
              <a:rPr lang="en-US" b="1" dirty="0" err="1" smtClean="0"/>
              <a:t>demografik</a:t>
            </a:r>
            <a:r>
              <a:rPr lang="en-US" b="1" dirty="0" smtClean="0"/>
              <a:t> </a:t>
            </a:r>
            <a:r>
              <a:rPr lang="en-US" b="1" dirty="0" err="1" smtClean="0"/>
              <a:t>xususiyatlari</a:t>
            </a:r>
            <a:r>
              <a:rPr lang="ru-RU" dirty="0" smtClean="0"/>
              <a:t/>
            </a:r>
            <a:br>
              <a:rPr lang="ru-RU" dirty="0" smtClean="0"/>
            </a:br>
            <a:r>
              <a:rPr lang="uz-Cyrl-UZ" dirty="0" smtClean="0"/>
              <a:t> </a:t>
            </a:r>
            <a:r>
              <a:rPr lang="ru-RU" dirty="0" smtClean="0"/>
              <a:t/>
            </a:r>
            <a:br>
              <a:rPr lang="ru-RU" dirty="0" smtClean="0"/>
            </a:br>
            <a:endParaRPr lang="ru-RU" dirty="0"/>
          </a:p>
        </p:txBody>
      </p:sp>
      <p:sp>
        <p:nvSpPr>
          <p:cNvPr id="3" name="Объект 2"/>
          <p:cNvSpPr>
            <a:spLocks noGrp="1"/>
          </p:cNvSpPr>
          <p:nvPr>
            <p:ph idx="1"/>
          </p:nvPr>
        </p:nvSpPr>
        <p:spPr>
          <a:xfrm>
            <a:off x="677334" y="1651379"/>
            <a:ext cx="10513830" cy="4389983"/>
          </a:xfrm>
        </p:spPr>
        <p:txBody>
          <a:bodyPr>
            <a:normAutofit lnSpcReduction="10000"/>
          </a:bodyPr>
          <a:lstStyle/>
          <a:p>
            <a:r>
              <a:rPr lang="uz-Cyrl-UZ" sz="2000" dirty="0">
                <a:solidFill>
                  <a:srgbClr val="0070C0"/>
                </a:solidFill>
              </a:rPr>
              <a:t>Ijtimoiy tahlilda ijtimoiy-madaniy va demografik xususiyatlarni to’la hisobga olmaslik jahon mamlakatlari va xalqaro-moliya institutlarining tajribasida loyihalarning samarasiz bo’lishiga sabab </a:t>
            </a:r>
            <a:r>
              <a:rPr lang="uz-Cyrl-UZ" sz="2000" dirty="0" smtClean="0">
                <a:solidFill>
                  <a:srgbClr val="0070C0"/>
                </a:solidFill>
              </a:rPr>
              <a:t>bo’lgan</a:t>
            </a:r>
            <a:endParaRPr lang="en-US" sz="2000" dirty="0" smtClean="0">
              <a:solidFill>
                <a:srgbClr val="0070C0"/>
              </a:solidFill>
            </a:endParaRPr>
          </a:p>
          <a:p>
            <a:r>
              <a:rPr lang="uz-Cyrl-UZ" sz="2000" dirty="0">
                <a:solidFill>
                  <a:srgbClr val="FF0000"/>
                </a:solidFill>
              </a:rPr>
              <a:t>Mahalliy sharoitlarni bilmaslik, bu to’g’rida bir guruh shaxslar, xususan, yo’lboshchilarning intervyu yo’li bilan olingan fikriga ko’ra ish yuritish aholi ko’pchilik tabaqalari qarashlarining e’tiboridan chetda qolishiga olib keladi.</a:t>
            </a:r>
            <a:endParaRPr lang="ru-RU" sz="2000" dirty="0">
              <a:solidFill>
                <a:srgbClr val="FF0000"/>
              </a:solidFill>
            </a:endParaRPr>
          </a:p>
          <a:p>
            <a:r>
              <a:rPr lang="uz-Cyrl-UZ" sz="2000" dirty="0">
                <a:solidFill>
                  <a:srgbClr val="00B050"/>
                </a:solidFill>
              </a:rPr>
              <a:t>Agar loyiha aholini ko’chirishni ko’zda tutsa, ijtimoiy madaniyati va demografik xususiyatlarni e’tiborga olishi zarur. Majburiy ko’chirish o’ziga xos ijtimoiy muammolarni keltirib chiqaradi. U ojizlik, begonalik tuyg’ularini tug’diradi hamda ijtimoiy birdamlik va guruh ishlab chiqarish potentsiali pasayishiga olib keladi.</a:t>
            </a:r>
            <a:endParaRPr lang="ru-RU" sz="2000" dirty="0">
              <a:solidFill>
                <a:srgbClr val="00B050"/>
              </a:solidFill>
            </a:endParaRPr>
          </a:p>
          <a:p>
            <a:r>
              <a:rPr lang="uz-Cyrl-UZ" sz="2000" dirty="0">
                <a:solidFill>
                  <a:schemeClr val="tx1"/>
                </a:solidFill>
              </a:rPr>
              <a:t>Ko’chirish dasturlari uy joy bilan ta’minlash, tovon puli to’lash, ishga joylashtirish tadbirlari bilan bir qatorda, kishilarga ularning turmush darajalari yaxshilanishini kafolatlashi kerak.</a:t>
            </a:r>
            <a:endParaRPr lang="ru-RU" sz="2000" dirty="0">
              <a:solidFill>
                <a:schemeClr val="tx1"/>
              </a:solidFill>
            </a:endParaRPr>
          </a:p>
          <a:p>
            <a:endParaRPr lang="ru-RU" dirty="0">
              <a:solidFill>
                <a:schemeClr val="tx1"/>
              </a:solidFill>
            </a:endParaRPr>
          </a:p>
        </p:txBody>
      </p:sp>
    </p:spTree>
    <p:extLst>
      <p:ext uri="{BB962C8B-B14F-4D97-AF65-F5344CB8AC3E}">
        <p14:creationId xmlns:p14="http://schemas.microsoft.com/office/powerpoint/2010/main" val="1779700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b="1" dirty="0" smtClean="0">
                <a:latin typeface="Times New Roman" pitchFamily="18" charset="0"/>
                <a:cs typeface="Times New Roman" pitchFamily="18" charset="0"/>
              </a:rPr>
              <a:t>2.2.</a:t>
            </a:r>
            <a:r>
              <a:rPr lang="uz-Latn-UZ" b="1" dirty="0" smtClean="0">
                <a:latin typeface="Times New Roman" pitchFamily="18" charset="0"/>
                <a:cs typeface="Times New Roman" pitchFamily="18" charset="0"/>
              </a:rPr>
              <a:t> </a:t>
            </a:r>
            <a:r>
              <a:rPr lang="uz-Cyrl-UZ" b="1" dirty="0"/>
              <a:t>Loyiha va mahalliy madaniyat talablar</a:t>
            </a:r>
            <a:endParaRPr lang="ru-RU" dirty="0"/>
          </a:p>
        </p:txBody>
      </p:sp>
      <p:sp>
        <p:nvSpPr>
          <p:cNvPr id="3" name="Содержимое 2"/>
          <p:cNvSpPr>
            <a:spLocks noGrp="1"/>
          </p:cNvSpPr>
          <p:nvPr>
            <p:ph idx="1"/>
          </p:nvPr>
        </p:nvSpPr>
        <p:spPr>
          <a:xfrm>
            <a:off x="677333" y="2160589"/>
            <a:ext cx="11359991" cy="4513166"/>
          </a:xfrm>
        </p:spPr>
        <p:txBody>
          <a:bodyPr>
            <a:noAutofit/>
          </a:bodyPr>
          <a:lstStyle/>
          <a:p>
            <a:r>
              <a:rPr lang="uz-Cyrl-UZ" sz="2400" dirty="0">
                <a:solidFill>
                  <a:srgbClr val="7030A0"/>
                </a:solidFill>
              </a:rPr>
              <a:t>Ko’p sonli aholiga ta’sir etuvchi loyihalar muvafaqqiyatli bo’lishi uchun ularning ko’pchiligi loyiha maqsadini tushinishlari va uni qo’llab-quvvatlashlari kerak. Shu tufayli loyihalarni ishlab chiqish va amalga oshirish jarayonida mahalliy qadriyatlar tizimini, urf-odatlar, an’analar, aniqlangan ehtiyojlar va maqsadlarni hisobga olish zarur.</a:t>
            </a:r>
            <a:endParaRPr lang="ru-RU" sz="2400" dirty="0">
              <a:solidFill>
                <a:srgbClr val="7030A0"/>
              </a:solidFill>
            </a:endParaRPr>
          </a:p>
          <a:p>
            <a:r>
              <a:rPr lang="uz-Cyrl-UZ" sz="2400" dirty="0">
                <a:solidFill>
                  <a:srgbClr val="7030A0"/>
                </a:solidFill>
              </a:rPr>
              <a:t>Milliy iqtisodiyot nuqtai nazaridan samarali bo’lgan loyihalar mahalliy aholi uchun tushunarsiz yoki ular fikriga ko’ra, ahamiyatsiz bo’lishi mumkin. Oqibatda loyihalar mahalliy aholi tomonidan qo’llab-quvvatlanmaydi. Ijtimoiy tahlil mahalliy sharoitlarga asoslangan holda loyiha vazifalari va umumiy maqsadlarni mahalliy aholining individual maqsadlari bilan bog’lash yo’llarini ko’rsatib beradi</a:t>
            </a:r>
            <a:endParaRPr lang="ru-RU" sz="2400" dirty="0">
              <a:solidFill>
                <a:srgbClr val="7030A0"/>
              </a:solidFill>
            </a:endParaRPr>
          </a:p>
        </p:txBody>
      </p:sp>
      <p:pic>
        <p:nvPicPr>
          <p:cNvPr id="5122" name="Picture 2" descr="statistics-for-teachers-professional-development_137460_large-1-e16530459588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5009" y="445295"/>
            <a:ext cx="3630304"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75055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Loyihalardan manfaatdorlikni ta’minlash </a:t>
            </a:r>
            <a:r>
              <a:rPr lang="uz-Cyrl-UZ" b="1" dirty="0" smtClean="0"/>
              <a:t>masalalari</a:t>
            </a:r>
            <a:r>
              <a:rPr lang="en-US" b="1" dirty="0" smtClean="0"/>
              <a:t/>
            </a:r>
            <a:br>
              <a:rPr lang="en-US" b="1" dirty="0" smtClean="0"/>
            </a:br>
            <a:endParaRPr lang="ru-RU" dirty="0"/>
          </a:p>
        </p:txBody>
      </p:sp>
      <p:sp>
        <p:nvSpPr>
          <p:cNvPr id="3" name="Объект 2"/>
          <p:cNvSpPr>
            <a:spLocks noGrp="1"/>
          </p:cNvSpPr>
          <p:nvPr>
            <p:ph idx="1"/>
          </p:nvPr>
        </p:nvSpPr>
        <p:spPr>
          <a:xfrm>
            <a:off x="677334" y="1705971"/>
            <a:ext cx="8596668" cy="4335392"/>
          </a:xfrm>
        </p:spPr>
        <p:txBody>
          <a:bodyPr>
            <a:normAutofit/>
          </a:bodyPr>
          <a:lstStyle/>
          <a:p>
            <a:pPr algn="just"/>
            <a:r>
              <a:rPr lang="uz-Cyrl-UZ" dirty="0"/>
              <a:t>Loyiha muvaffaqiyatining yana bir shartining maqsad guruhining loyihada manfaatdorligini, uni qo’llab-quvvatlash va ishtirokini ta’minlashdir. Bu loyihani samarali ekspluatatsiya qilish garovidir. </a:t>
            </a:r>
            <a:endParaRPr lang="en-US" dirty="0" smtClean="0"/>
          </a:p>
          <a:p>
            <a:r>
              <a:rPr lang="uz-Cyrl-UZ" dirty="0">
                <a:solidFill>
                  <a:srgbClr val="FF0000"/>
                </a:solidFill>
              </a:rPr>
              <a:t>Loyihada ishtirok etish barcha bosqichlarda va shakllarda bo’lishi mumkin, jumladan:</a:t>
            </a:r>
            <a:endParaRPr lang="ru-RU" dirty="0">
              <a:solidFill>
                <a:srgbClr val="FF0000"/>
              </a:solidFill>
            </a:endParaRPr>
          </a:p>
          <a:p>
            <a:r>
              <a:rPr lang="en-US" dirty="0"/>
              <a:t>1. </a:t>
            </a:r>
            <a:r>
              <a:rPr lang="en-US" dirty="0" err="1">
                <a:solidFill>
                  <a:srgbClr val="C00000"/>
                </a:solidFill>
              </a:rPr>
              <a:t>Investitsiyalarni</a:t>
            </a:r>
            <a:r>
              <a:rPr lang="en-US" dirty="0">
                <a:solidFill>
                  <a:srgbClr val="C00000"/>
                </a:solidFill>
              </a:rPr>
              <a:t> </a:t>
            </a:r>
            <a:r>
              <a:rPr lang="en-US" dirty="0" err="1">
                <a:solidFill>
                  <a:srgbClr val="C00000"/>
                </a:solidFill>
              </a:rPr>
              <a:t>tanlash</a:t>
            </a:r>
            <a:r>
              <a:rPr lang="en-US" dirty="0">
                <a:solidFill>
                  <a:srgbClr val="C00000"/>
                </a:solidFill>
              </a:rPr>
              <a:t> </a:t>
            </a:r>
            <a:r>
              <a:rPr lang="en-US" dirty="0" err="1">
                <a:solidFill>
                  <a:srgbClr val="C00000"/>
                </a:solidFill>
              </a:rPr>
              <a:t>va</a:t>
            </a:r>
            <a:r>
              <a:rPr lang="en-US" dirty="0">
                <a:solidFill>
                  <a:srgbClr val="C00000"/>
                </a:solidFill>
              </a:rPr>
              <a:t> </a:t>
            </a:r>
            <a:r>
              <a:rPr lang="en-US" dirty="0" err="1">
                <a:solidFill>
                  <a:srgbClr val="C00000"/>
                </a:solidFill>
              </a:rPr>
              <a:t>rejalashtirish</a:t>
            </a:r>
            <a:r>
              <a:rPr lang="en-US" dirty="0">
                <a:solidFill>
                  <a:srgbClr val="C00000"/>
                </a:solidFill>
              </a:rPr>
              <a:t> </a:t>
            </a:r>
            <a:r>
              <a:rPr lang="en-US" dirty="0" err="1">
                <a:solidFill>
                  <a:srgbClr val="C00000"/>
                </a:solidFill>
              </a:rPr>
              <a:t>borasida</a:t>
            </a:r>
            <a:r>
              <a:rPr lang="en-US" dirty="0">
                <a:solidFill>
                  <a:srgbClr val="C00000"/>
                </a:solidFill>
              </a:rPr>
              <a:t> </a:t>
            </a:r>
            <a:r>
              <a:rPr lang="en-US" dirty="0" err="1">
                <a:solidFill>
                  <a:srgbClr val="C00000"/>
                </a:solidFill>
              </a:rPr>
              <a:t>maslahat</a:t>
            </a:r>
            <a:r>
              <a:rPr lang="en-US" dirty="0">
                <a:solidFill>
                  <a:srgbClr val="C00000"/>
                </a:solidFill>
              </a:rPr>
              <a:t>.</a:t>
            </a:r>
            <a:endParaRPr lang="ru-RU" dirty="0">
              <a:solidFill>
                <a:srgbClr val="C00000"/>
              </a:solidFill>
            </a:endParaRPr>
          </a:p>
          <a:p>
            <a:r>
              <a:rPr lang="en-US" dirty="0">
                <a:solidFill>
                  <a:srgbClr val="C00000"/>
                </a:solidFill>
              </a:rPr>
              <a:t>2. </a:t>
            </a:r>
            <a:r>
              <a:rPr lang="en-US" dirty="0" err="1">
                <a:solidFill>
                  <a:srgbClr val="C00000"/>
                </a:solidFill>
              </a:rPr>
              <a:t>Ishchi</a:t>
            </a:r>
            <a:r>
              <a:rPr lang="en-US" dirty="0">
                <a:solidFill>
                  <a:srgbClr val="C00000"/>
                </a:solidFill>
              </a:rPr>
              <a:t> </a:t>
            </a:r>
            <a:r>
              <a:rPr lang="en-US" dirty="0" err="1">
                <a:solidFill>
                  <a:srgbClr val="C00000"/>
                </a:solidFill>
              </a:rPr>
              <a:t>kuchi</a:t>
            </a:r>
            <a:r>
              <a:rPr lang="en-US" dirty="0">
                <a:solidFill>
                  <a:srgbClr val="C00000"/>
                </a:solidFill>
              </a:rPr>
              <a:t> </a:t>
            </a:r>
            <a:r>
              <a:rPr lang="en-US" dirty="0" err="1">
                <a:solidFill>
                  <a:srgbClr val="C00000"/>
                </a:solidFill>
              </a:rPr>
              <a:t>bilan</a:t>
            </a:r>
            <a:r>
              <a:rPr lang="en-US" dirty="0">
                <a:solidFill>
                  <a:srgbClr val="C00000"/>
                </a:solidFill>
              </a:rPr>
              <a:t> </a:t>
            </a:r>
            <a:r>
              <a:rPr lang="en-US" dirty="0" err="1">
                <a:solidFill>
                  <a:srgbClr val="C00000"/>
                </a:solidFill>
              </a:rPr>
              <a:t>ishtirok</a:t>
            </a:r>
            <a:r>
              <a:rPr lang="en-US" dirty="0">
                <a:solidFill>
                  <a:srgbClr val="C00000"/>
                </a:solidFill>
              </a:rPr>
              <a:t> </a:t>
            </a:r>
            <a:r>
              <a:rPr lang="uz-Cyrl-UZ" dirty="0">
                <a:solidFill>
                  <a:srgbClr val="C00000"/>
                </a:solidFill>
              </a:rPr>
              <a:t>e</a:t>
            </a:r>
            <a:r>
              <a:rPr lang="en-US" dirty="0" err="1">
                <a:solidFill>
                  <a:srgbClr val="C00000"/>
                </a:solidFill>
              </a:rPr>
              <a:t>tish</a:t>
            </a:r>
            <a:r>
              <a:rPr lang="en-US" dirty="0">
                <a:solidFill>
                  <a:srgbClr val="C00000"/>
                </a:solidFill>
              </a:rPr>
              <a:t>.</a:t>
            </a:r>
            <a:endParaRPr lang="ru-RU" dirty="0">
              <a:solidFill>
                <a:srgbClr val="C00000"/>
              </a:solidFill>
            </a:endParaRPr>
          </a:p>
          <a:p>
            <a:r>
              <a:rPr lang="en-US" dirty="0">
                <a:solidFill>
                  <a:srgbClr val="C00000"/>
                </a:solidFill>
              </a:rPr>
              <a:t>3. </a:t>
            </a:r>
            <a:r>
              <a:rPr lang="en-US" dirty="0" err="1">
                <a:solidFill>
                  <a:srgbClr val="C00000"/>
                </a:solidFill>
              </a:rPr>
              <a:t>Moddiy</a:t>
            </a:r>
            <a:r>
              <a:rPr lang="en-US" dirty="0">
                <a:solidFill>
                  <a:srgbClr val="C00000"/>
                </a:solidFill>
              </a:rPr>
              <a:t> </a:t>
            </a:r>
            <a:r>
              <a:rPr lang="en-US" dirty="0" err="1">
                <a:solidFill>
                  <a:srgbClr val="C00000"/>
                </a:solidFill>
              </a:rPr>
              <a:t>va</a:t>
            </a:r>
            <a:r>
              <a:rPr lang="en-US" dirty="0">
                <a:solidFill>
                  <a:srgbClr val="C00000"/>
                </a:solidFill>
              </a:rPr>
              <a:t> </a:t>
            </a:r>
            <a:r>
              <a:rPr lang="en-US" dirty="0" err="1">
                <a:solidFill>
                  <a:srgbClr val="C00000"/>
                </a:solidFill>
              </a:rPr>
              <a:t>pul</a:t>
            </a:r>
            <a:r>
              <a:rPr lang="en-US" dirty="0">
                <a:solidFill>
                  <a:srgbClr val="C00000"/>
                </a:solidFill>
              </a:rPr>
              <a:t> </a:t>
            </a:r>
            <a:r>
              <a:rPr lang="en-US" dirty="0" err="1">
                <a:solidFill>
                  <a:srgbClr val="C00000"/>
                </a:solidFill>
              </a:rPr>
              <a:t>resurslari</a:t>
            </a:r>
            <a:r>
              <a:rPr lang="en-US" dirty="0">
                <a:solidFill>
                  <a:srgbClr val="C00000"/>
                </a:solidFill>
              </a:rPr>
              <a:t> </a:t>
            </a:r>
            <a:r>
              <a:rPr lang="en-US" dirty="0" err="1">
                <a:solidFill>
                  <a:srgbClr val="C00000"/>
                </a:solidFill>
              </a:rPr>
              <a:t>bilan</a:t>
            </a:r>
            <a:r>
              <a:rPr lang="en-US" dirty="0">
                <a:solidFill>
                  <a:srgbClr val="C00000"/>
                </a:solidFill>
              </a:rPr>
              <a:t> </a:t>
            </a:r>
            <a:r>
              <a:rPr lang="en-US" dirty="0" err="1">
                <a:solidFill>
                  <a:srgbClr val="C00000"/>
                </a:solidFill>
              </a:rPr>
              <a:t>ishtirok</a:t>
            </a:r>
            <a:r>
              <a:rPr lang="en-US" dirty="0">
                <a:solidFill>
                  <a:srgbClr val="C00000"/>
                </a:solidFill>
              </a:rPr>
              <a:t> </a:t>
            </a:r>
            <a:r>
              <a:rPr lang="uz-Cyrl-UZ" dirty="0">
                <a:solidFill>
                  <a:srgbClr val="C00000"/>
                </a:solidFill>
              </a:rPr>
              <a:t>e</a:t>
            </a:r>
            <a:r>
              <a:rPr lang="en-US" dirty="0" err="1">
                <a:solidFill>
                  <a:srgbClr val="C00000"/>
                </a:solidFill>
              </a:rPr>
              <a:t>tish</a:t>
            </a:r>
            <a:r>
              <a:rPr lang="en-US" dirty="0">
                <a:solidFill>
                  <a:srgbClr val="C00000"/>
                </a:solidFill>
              </a:rPr>
              <a:t>.</a:t>
            </a:r>
            <a:endParaRPr lang="ru-RU" dirty="0">
              <a:solidFill>
                <a:srgbClr val="C00000"/>
              </a:solidFill>
            </a:endParaRPr>
          </a:p>
          <a:p>
            <a:r>
              <a:rPr lang="en-US" dirty="0">
                <a:solidFill>
                  <a:srgbClr val="C00000"/>
                </a:solidFill>
              </a:rPr>
              <a:t>4. </a:t>
            </a:r>
            <a:r>
              <a:rPr lang="en-US" dirty="0" err="1">
                <a:solidFill>
                  <a:srgbClr val="C00000"/>
                </a:solidFill>
              </a:rPr>
              <a:t>Loyiha</a:t>
            </a:r>
            <a:r>
              <a:rPr lang="en-US" dirty="0">
                <a:solidFill>
                  <a:srgbClr val="C00000"/>
                </a:solidFill>
              </a:rPr>
              <a:t> </a:t>
            </a:r>
            <a:r>
              <a:rPr lang="en-US" dirty="0" err="1">
                <a:solidFill>
                  <a:srgbClr val="C00000"/>
                </a:solidFill>
              </a:rPr>
              <a:t>bajarilishini</a:t>
            </a:r>
            <a:r>
              <a:rPr lang="en-US" dirty="0">
                <a:solidFill>
                  <a:srgbClr val="C00000"/>
                </a:solidFill>
              </a:rPr>
              <a:t> </a:t>
            </a:r>
            <a:r>
              <a:rPr lang="en-US" dirty="0" err="1">
                <a:solidFill>
                  <a:srgbClr val="C00000"/>
                </a:solidFill>
              </a:rPr>
              <a:t>kuzatib</a:t>
            </a:r>
            <a:r>
              <a:rPr lang="en-US" dirty="0">
                <a:solidFill>
                  <a:srgbClr val="C00000"/>
                </a:solidFill>
              </a:rPr>
              <a:t> </a:t>
            </a:r>
            <a:r>
              <a:rPr lang="en-US" dirty="0" err="1">
                <a:solidFill>
                  <a:srgbClr val="C00000"/>
                </a:solidFill>
              </a:rPr>
              <a:t>borish</a:t>
            </a:r>
            <a:r>
              <a:rPr lang="en-US" dirty="0">
                <a:solidFill>
                  <a:srgbClr val="C00000"/>
                </a:solidFill>
              </a:rPr>
              <a:t> </a:t>
            </a:r>
            <a:r>
              <a:rPr lang="en-US" dirty="0" err="1">
                <a:solidFill>
                  <a:srgbClr val="C00000"/>
                </a:solidFill>
              </a:rPr>
              <a:t>va</a:t>
            </a:r>
            <a:r>
              <a:rPr lang="en-US" dirty="0">
                <a:solidFill>
                  <a:srgbClr val="C00000"/>
                </a:solidFill>
              </a:rPr>
              <a:t> </a:t>
            </a:r>
            <a:r>
              <a:rPr lang="en-US" dirty="0" err="1">
                <a:solidFill>
                  <a:srgbClr val="C00000"/>
                </a:solidFill>
              </a:rPr>
              <a:t>hokazo</a:t>
            </a:r>
            <a:r>
              <a:rPr lang="en-US" dirty="0">
                <a:solidFill>
                  <a:srgbClr val="C00000"/>
                </a:solidFill>
              </a:rPr>
              <a:t>.</a:t>
            </a:r>
            <a:endParaRPr lang="ru-RU" dirty="0">
              <a:solidFill>
                <a:srgbClr val="C00000"/>
              </a:solidFill>
            </a:endParaRPr>
          </a:p>
          <a:p>
            <a:r>
              <a:rPr lang="en-US" dirty="0" err="1">
                <a:solidFill>
                  <a:schemeClr val="tx1"/>
                </a:solidFill>
              </a:rPr>
              <a:t>Mahalliy</a:t>
            </a:r>
            <a:r>
              <a:rPr lang="en-US" dirty="0">
                <a:solidFill>
                  <a:schemeClr val="tx1"/>
                </a:solidFill>
              </a:rPr>
              <a:t> </a:t>
            </a:r>
            <a:r>
              <a:rPr lang="en-US" dirty="0" err="1">
                <a:solidFill>
                  <a:schemeClr val="tx1"/>
                </a:solidFill>
              </a:rPr>
              <a:t>aholining</a:t>
            </a:r>
            <a:r>
              <a:rPr lang="en-US" dirty="0">
                <a:solidFill>
                  <a:schemeClr val="tx1"/>
                </a:solidFill>
              </a:rPr>
              <a:t> </a:t>
            </a:r>
            <a:r>
              <a:rPr lang="en-US" dirty="0" err="1">
                <a:solidFill>
                  <a:schemeClr val="tx1"/>
                </a:solidFill>
              </a:rPr>
              <a:t>loyihada</a:t>
            </a:r>
            <a:r>
              <a:rPr lang="en-US" dirty="0">
                <a:solidFill>
                  <a:schemeClr val="tx1"/>
                </a:solidFill>
              </a:rPr>
              <a:t> </a:t>
            </a:r>
            <a:r>
              <a:rPr lang="en-US" dirty="0" err="1">
                <a:solidFill>
                  <a:schemeClr val="tx1"/>
                </a:solidFill>
              </a:rPr>
              <a:t>ishtirok</a:t>
            </a:r>
            <a:r>
              <a:rPr lang="en-US" dirty="0">
                <a:solidFill>
                  <a:schemeClr val="tx1"/>
                </a:solidFill>
              </a:rPr>
              <a:t> </a:t>
            </a:r>
            <a:r>
              <a:rPr lang="uz-Cyrl-UZ" dirty="0">
                <a:solidFill>
                  <a:schemeClr val="tx1"/>
                </a:solidFill>
              </a:rPr>
              <a:t>e</a:t>
            </a:r>
            <a:r>
              <a:rPr lang="en-US" dirty="0" err="1">
                <a:solidFill>
                  <a:schemeClr val="tx1"/>
                </a:solidFill>
              </a:rPr>
              <a:t>tishi</a:t>
            </a:r>
            <a:r>
              <a:rPr lang="en-US" dirty="0">
                <a:solidFill>
                  <a:schemeClr val="tx1"/>
                </a:solidFill>
              </a:rPr>
              <a:t> </a:t>
            </a:r>
            <a:r>
              <a:rPr lang="en-US" dirty="0" err="1">
                <a:solidFill>
                  <a:schemeClr val="tx1"/>
                </a:solidFill>
              </a:rPr>
              <a:t>loyiha</a:t>
            </a:r>
            <a:r>
              <a:rPr lang="en-US" dirty="0">
                <a:solidFill>
                  <a:schemeClr val="tx1"/>
                </a:solidFill>
              </a:rPr>
              <a:t> </a:t>
            </a:r>
            <a:r>
              <a:rPr lang="en-US" dirty="0" err="1">
                <a:solidFill>
                  <a:schemeClr val="tx1"/>
                </a:solidFill>
              </a:rPr>
              <a:t>rahbarlariga</a:t>
            </a:r>
            <a:r>
              <a:rPr lang="en-US" dirty="0">
                <a:solidFill>
                  <a:schemeClr val="tx1"/>
                </a:solidFill>
              </a:rPr>
              <a:t> </a:t>
            </a:r>
            <a:r>
              <a:rPr lang="en-US" dirty="0" err="1">
                <a:solidFill>
                  <a:schemeClr val="tx1"/>
                </a:solidFill>
              </a:rPr>
              <a:t>jami</a:t>
            </a:r>
            <a:r>
              <a:rPr lang="en-US" dirty="0">
                <a:solidFill>
                  <a:schemeClr val="tx1"/>
                </a:solidFill>
              </a:rPr>
              <a:t> </a:t>
            </a:r>
            <a:r>
              <a:rPr lang="en-US" dirty="0" err="1">
                <a:solidFill>
                  <a:schemeClr val="tx1"/>
                </a:solidFill>
              </a:rPr>
              <a:t>xarajatlarni</a:t>
            </a:r>
            <a:r>
              <a:rPr lang="en-US" dirty="0">
                <a:solidFill>
                  <a:schemeClr val="tx1"/>
                </a:solidFill>
              </a:rPr>
              <a:t> </a:t>
            </a:r>
            <a:r>
              <a:rPr lang="en-US" dirty="0" err="1">
                <a:solidFill>
                  <a:schemeClr val="tx1"/>
                </a:solidFill>
              </a:rPr>
              <a:t>o’zgartirmagan</a:t>
            </a:r>
            <a:r>
              <a:rPr lang="en-US" dirty="0">
                <a:solidFill>
                  <a:schemeClr val="tx1"/>
                </a:solidFill>
              </a:rPr>
              <a:t> </a:t>
            </a:r>
            <a:r>
              <a:rPr lang="en-US" dirty="0" err="1">
                <a:solidFill>
                  <a:schemeClr val="tx1"/>
                </a:solidFill>
              </a:rPr>
              <a:t>holda</a:t>
            </a:r>
            <a:r>
              <a:rPr lang="en-US" dirty="0">
                <a:solidFill>
                  <a:schemeClr val="tx1"/>
                </a:solidFill>
              </a:rPr>
              <a:t> </a:t>
            </a:r>
            <a:r>
              <a:rPr lang="en-US" dirty="0" err="1">
                <a:solidFill>
                  <a:schemeClr val="tx1"/>
                </a:solidFill>
              </a:rPr>
              <a:t>ko’proq</a:t>
            </a:r>
            <a:r>
              <a:rPr lang="en-US" dirty="0">
                <a:solidFill>
                  <a:schemeClr val="tx1"/>
                </a:solidFill>
              </a:rPr>
              <a:t> </a:t>
            </a:r>
            <a:r>
              <a:rPr lang="en-US" dirty="0" err="1">
                <a:solidFill>
                  <a:schemeClr val="tx1"/>
                </a:solidFill>
              </a:rPr>
              <a:t>sonli</a:t>
            </a:r>
            <a:r>
              <a:rPr lang="en-US" dirty="0">
                <a:solidFill>
                  <a:schemeClr val="tx1"/>
                </a:solidFill>
              </a:rPr>
              <a:t> </a:t>
            </a:r>
            <a:r>
              <a:rPr lang="en-US" dirty="0" err="1">
                <a:solidFill>
                  <a:schemeClr val="tx1"/>
                </a:solidFill>
              </a:rPr>
              <a:t>aholiga</a:t>
            </a:r>
            <a:r>
              <a:rPr lang="en-US" dirty="0">
                <a:solidFill>
                  <a:schemeClr val="tx1"/>
                </a:solidFill>
              </a:rPr>
              <a:t> </a:t>
            </a:r>
            <a:r>
              <a:rPr lang="en-US" dirty="0" err="1">
                <a:solidFill>
                  <a:schemeClr val="tx1"/>
                </a:solidFill>
              </a:rPr>
              <a:t>loyihadan</a:t>
            </a:r>
            <a:r>
              <a:rPr lang="en-US" dirty="0">
                <a:solidFill>
                  <a:schemeClr val="tx1"/>
                </a:solidFill>
              </a:rPr>
              <a:t> </a:t>
            </a:r>
            <a:r>
              <a:rPr lang="en-US" dirty="0" err="1">
                <a:solidFill>
                  <a:schemeClr val="tx1"/>
                </a:solidFill>
              </a:rPr>
              <a:t>manfaat</a:t>
            </a:r>
            <a:r>
              <a:rPr lang="en-US" dirty="0">
                <a:solidFill>
                  <a:schemeClr val="tx1"/>
                </a:solidFill>
              </a:rPr>
              <a:t> </a:t>
            </a:r>
            <a:r>
              <a:rPr lang="en-US" dirty="0" err="1">
                <a:solidFill>
                  <a:schemeClr val="tx1"/>
                </a:solidFill>
              </a:rPr>
              <a:t>etkazish</a:t>
            </a:r>
            <a:r>
              <a:rPr lang="en-US" dirty="0">
                <a:solidFill>
                  <a:schemeClr val="tx1"/>
                </a:solidFill>
              </a:rPr>
              <a:t> </a:t>
            </a:r>
            <a:r>
              <a:rPr lang="en-US" dirty="0" err="1">
                <a:solidFill>
                  <a:schemeClr val="tx1"/>
                </a:solidFill>
              </a:rPr>
              <a:t>imkonini</a:t>
            </a:r>
            <a:r>
              <a:rPr lang="en-US" dirty="0">
                <a:solidFill>
                  <a:schemeClr val="tx1"/>
                </a:solidFill>
              </a:rPr>
              <a:t> </a:t>
            </a:r>
            <a:r>
              <a:rPr lang="en-US" dirty="0" err="1">
                <a:solidFill>
                  <a:schemeClr val="tx1"/>
                </a:solidFill>
              </a:rPr>
              <a:t>beradi</a:t>
            </a:r>
            <a:r>
              <a:rPr lang="en-US" dirty="0">
                <a:solidFill>
                  <a:schemeClr val="tx1"/>
                </a:solidFill>
              </a:rPr>
              <a:t>.</a:t>
            </a:r>
            <a:endParaRPr lang="ru-RU" dirty="0">
              <a:solidFill>
                <a:schemeClr val="tx1"/>
              </a:solidFill>
            </a:endParaRPr>
          </a:p>
        </p:txBody>
      </p:sp>
      <p:pic>
        <p:nvPicPr>
          <p:cNvPr id="6146" name="Picture 2" descr="portfel investitsiyalari sifatida tasniflanishi mumkin Investitsion  portfelni qanday shakllantirish kerak. Investitsion maqsadlarga maqbul  erishish muammolar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6184" y="436098"/>
            <a:ext cx="2552700" cy="5472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49197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Ijtimoiy loyihalarda xotin-qizlarning </a:t>
            </a:r>
            <a:r>
              <a:rPr lang="uz-Cyrl-UZ" b="1" dirty="0" smtClean="0"/>
              <a:t>roli</a:t>
            </a:r>
            <a:r>
              <a:rPr lang="en-US" b="1" dirty="0" smtClean="0"/>
              <a:t/>
            </a:r>
            <a:br>
              <a:rPr lang="en-US" b="1" dirty="0" smtClean="0"/>
            </a:br>
            <a:endParaRPr lang="ru-RU" dirty="0"/>
          </a:p>
        </p:txBody>
      </p:sp>
      <p:sp>
        <p:nvSpPr>
          <p:cNvPr id="3" name="Объект 2"/>
          <p:cNvSpPr>
            <a:spLocks noGrp="1"/>
          </p:cNvSpPr>
          <p:nvPr>
            <p:ph idx="1"/>
          </p:nvPr>
        </p:nvSpPr>
        <p:spPr>
          <a:xfrm>
            <a:off x="677334" y="1255595"/>
            <a:ext cx="8596668" cy="5451764"/>
          </a:xfrm>
        </p:spPr>
        <p:txBody>
          <a:bodyPr>
            <a:normAutofit/>
          </a:bodyPr>
          <a:lstStyle/>
          <a:p>
            <a:r>
              <a:rPr lang="uz-Cyrl-UZ" dirty="0">
                <a:solidFill>
                  <a:srgbClr val="002060"/>
                </a:solidFill>
              </a:rPr>
              <a:t>O’zbekistonda xotin–qizlarning iqtisodiyotda va jamiyatda tutgan o’rnini yanada yuqori darajaga etkazish uchun davlat darajasida e’tibor qilinadi. Shu sababli loyihalarni barcha bosqichlarida xotin-qizlar masalasiga doimo baho berilishi kerak.</a:t>
            </a:r>
            <a:endParaRPr lang="ru-RU" dirty="0">
              <a:solidFill>
                <a:srgbClr val="002060"/>
              </a:solidFill>
            </a:endParaRPr>
          </a:p>
          <a:p>
            <a:r>
              <a:rPr lang="uz-Cyrl-UZ" dirty="0">
                <a:solidFill>
                  <a:srgbClr val="002060"/>
                </a:solidFill>
              </a:rPr>
              <a:t>Ko’pincha loyihalar muhokama etilayotganda butun dunyoda xotin-qizlar aholining yarmidan ko’pchiligini tashkil etishi e’tibordan chetda qoladi. Loyihalarda ishtirok etish va ulardan manfaat ko’rishda, jinslar o’rtasida farq borligi, ayollarning iqtisodiy manfaatlari loyihalarda hisobga olinishi shart, chunki bu loyiha muvaffaqiyati garovlaridan biridir. Ko’proq ayollar mehnatiga tayanadigan engil sanoat korxonalari loyihalarida bu alohida ahamiyat kasb etadi. Ayollar dunyo buyicha qishloq xo’jaligida ishchi kuchining 50%dan 80%gacha qismini tashkil etadi.</a:t>
            </a:r>
            <a:endParaRPr lang="ru-RU" dirty="0">
              <a:solidFill>
                <a:srgbClr val="002060"/>
              </a:solidFill>
            </a:endParaRPr>
          </a:p>
          <a:p>
            <a:r>
              <a:rPr lang="uz-Cyrl-UZ" dirty="0">
                <a:solidFill>
                  <a:srgbClr val="002060"/>
                </a:solidFill>
              </a:rPr>
              <a:t>Rivojlantirish jarayonlarida ayollar ishtirokini kengaytirish uchun loyihani ishlab chiquvchilar aholi o’rtasida ayollarning loyihada ishtirok etishiga hamda undan manfaat ko’rishiga madaniy, huquqiy, jismoniy, moliyaviy to’siqlar bor-yo’qligini aniqlash kerak. </a:t>
            </a:r>
            <a:endParaRPr lang="ru-RU" dirty="0">
              <a:solidFill>
                <a:srgbClr val="002060"/>
              </a:solidFill>
            </a:endParaRPr>
          </a:p>
        </p:txBody>
      </p:sp>
      <p:pic>
        <p:nvPicPr>
          <p:cNvPr id="7170" name="Picture 2" descr="photo_2022-12-12_16-09-53-e16715212809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26184" y="717453"/>
            <a:ext cx="2466975" cy="364353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Нақд пулсиз ҳисоб-китоб қилиш тартиби янгиланди | NORMA.UZ"/>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0921" y="4582289"/>
            <a:ext cx="2857500" cy="212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73182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Ijtimoiy tahlilda mutaxassislar masalasi</a:t>
            </a:r>
            <a:endParaRPr lang="ru-RU" dirty="0"/>
          </a:p>
        </p:txBody>
      </p:sp>
      <p:sp>
        <p:nvSpPr>
          <p:cNvPr id="3" name="Объект 2"/>
          <p:cNvSpPr>
            <a:spLocks noGrp="1"/>
          </p:cNvSpPr>
          <p:nvPr>
            <p:ph idx="1"/>
          </p:nvPr>
        </p:nvSpPr>
        <p:spPr>
          <a:xfrm>
            <a:off x="677334" y="1378424"/>
            <a:ext cx="9503896" cy="4940489"/>
          </a:xfrm>
        </p:spPr>
        <p:txBody>
          <a:bodyPr>
            <a:normAutofit/>
          </a:bodyPr>
          <a:lstStyle/>
          <a:p>
            <a:r>
              <a:rPr lang="en-US" sz="2000" dirty="0">
                <a:solidFill>
                  <a:srgbClr val="C00000"/>
                </a:solidFill>
              </a:rPr>
              <a:t>Professional </a:t>
            </a:r>
            <a:r>
              <a:rPr lang="en-US" sz="2000" dirty="0" err="1">
                <a:solidFill>
                  <a:srgbClr val="C00000"/>
                </a:solidFill>
              </a:rPr>
              <a:t>tayyorgarlik</a:t>
            </a:r>
            <a:r>
              <a:rPr lang="en-US" sz="2000" dirty="0">
                <a:solidFill>
                  <a:srgbClr val="C00000"/>
                </a:solidFill>
              </a:rPr>
              <a:t> </a:t>
            </a:r>
            <a:r>
              <a:rPr lang="en-US" sz="2000" dirty="0" err="1">
                <a:solidFill>
                  <a:srgbClr val="C00000"/>
                </a:solidFill>
              </a:rPr>
              <a:t>va</a:t>
            </a:r>
            <a:r>
              <a:rPr lang="en-US" sz="2000" dirty="0">
                <a:solidFill>
                  <a:srgbClr val="C00000"/>
                </a:solidFill>
              </a:rPr>
              <a:t> </a:t>
            </a:r>
            <a:r>
              <a:rPr lang="en-US" sz="2000" dirty="0" err="1">
                <a:solidFill>
                  <a:srgbClr val="C00000"/>
                </a:solidFill>
              </a:rPr>
              <a:t>ijtimoiy</a:t>
            </a:r>
            <a:r>
              <a:rPr lang="en-US" sz="2000" dirty="0">
                <a:solidFill>
                  <a:srgbClr val="C00000"/>
                </a:solidFill>
              </a:rPr>
              <a:t> </a:t>
            </a:r>
            <a:r>
              <a:rPr lang="en-US" sz="2000" dirty="0" err="1">
                <a:solidFill>
                  <a:srgbClr val="C00000"/>
                </a:solidFill>
              </a:rPr>
              <a:t>tahlil</a:t>
            </a:r>
            <a:r>
              <a:rPr lang="en-US" sz="2000" dirty="0">
                <a:solidFill>
                  <a:srgbClr val="C00000"/>
                </a:solidFill>
              </a:rPr>
              <a:t> </a:t>
            </a:r>
            <a:r>
              <a:rPr lang="en-US" sz="2000" dirty="0" err="1">
                <a:solidFill>
                  <a:srgbClr val="C00000"/>
                </a:solidFill>
              </a:rPr>
              <a:t>tajribasi</a:t>
            </a:r>
            <a:r>
              <a:rPr lang="en-US" sz="2000" dirty="0">
                <a:solidFill>
                  <a:srgbClr val="C00000"/>
                </a:solidFill>
              </a:rPr>
              <a:t> </a:t>
            </a:r>
            <a:r>
              <a:rPr lang="en-US" sz="2000" dirty="0" err="1">
                <a:solidFill>
                  <a:srgbClr val="C00000"/>
                </a:solidFill>
              </a:rPr>
              <a:t>potentsial</a:t>
            </a:r>
            <a:r>
              <a:rPr lang="en-US" sz="2000" dirty="0">
                <a:solidFill>
                  <a:srgbClr val="C00000"/>
                </a:solidFill>
              </a:rPr>
              <a:t> </a:t>
            </a:r>
            <a:r>
              <a:rPr lang="en-US" sz="2000" dirty="0" err="1">
                <a:solidFill>
                  <a:srgbClr val="C00000"/>
                </a:solidFill>
              </a:rPr>
              <a:t>ijtimoiy</a:t>
            </a:r>
            <a:r>
              <a:rPr lang="en-US" sz="2000" dirty="0">
                <a:solidFill>
                  <a:srgbClr val="C00000"/>
                </a:solidFill>
              </a:rPr>
              <a:t> </a:t>
            </a:r>
            <a:r>
              <a:rPr lang="en-US" sz="2000" dirty="0" err="1">
                <a:solidFill>
                  <a:srgbClr val="C00000"/>
                </a:solidFill>
              </a:rPr>
              <a:t>muammolarni</a:t>
            </a:r>
            <a:r>
              <a:rPr lang="en-US" sz="2000" dirty="0">
                <a:solidFill>
                  <a:srgbClr val="C00000"/>
                </a:solidFill>
              </a:rPr>
              <a:t> </a:t>
            </a:r>
            <a:r>
              <a:rPr lang="en-US" sz="2000" dirty="0" err="1">
                <a:solidFill>
                  <a:srgbClr val="C00000"/>
                </a:solidFill>
              </a:rPr>
              <a:t>aniqlash</a:t>
            </a:r>
            <a:r>
              <a:rPr lang="en-US" sz="2000" dirty="0">
                <a:solidFill>
                  <a:srgbClr val="C00000"/>
                </a:solidFill>
              </a:rPr>
              <a:t> </a:t>
            </a:r>
            <a:r>
              <a:rPr lang="en-US" sz="2000" dirty="0" err="1">
                <a:solidFill>
                  <a:srgbClr val="C00000"/>
                </a:solidFill>
              </a:rPr>
              <a:t>uchun</a:t>
            </a:r>
            <a:r>
              <a:rPr lang="en-US" sz="2000" dirty="0">
                <a:solidFill>
                  <a:srgbClr val="C00000"/>
                </a:solidFill>
              </a:rPr>
              <a:t> </a:t>
            </a:r>
            <a:r>
              <a:rPr lang="en-US" sz="2000" dirty="0" err="1">
                <a:solidFill>
                  <a:srgbClr val="C00000"/>
                </a:solidFill>
              </a:rPr>
              <a:t>o’ta</a:t>
            </a:r>
            <a:r>
              <a:rPr lang="en-US" sz="2000" dirty="0">
                <a:solidFill>
                  <a:srgbClr val="C00000"/>
                </a:solidFill>
              </a:rPr>
              <a:t> </a:t>
            </a:r>
            <a:r>
              <a:rPr lang="en-US" sz="2000" dirty="0" err="1">
                <a:solidFill>
                  <a:srgbClr val="C00000"/>
                </a:solidFill>
              </a:rPr>
              <a:t>zarur</a:t>
            </a:r>
            <a:r>
              <a:rPr lang="en-US" sz="2000" dirty="0">
                <a:solidFill>
                  <a:srgbClr val="C00000"/>
                </a:solidFill>
              </a:rPr>
              <a:t>. </a:t>
            </a:r>
            <a:r>
              <a:rPr lang="uz-Cyrl-UZ" sz="2000" dirty="0">
                <a:solidFill>
                  <a:srgbClr val="C00000"/>
                </a:solidFill>
              </a:rPr>
              <a:t>Sh</a:t>
            </a:r>
            <a:r>
              <a:rPr lang="en-US" sz="2000" dirty="0">
                <a:solidFill>
                  <a:srgbClr val="C00000"/>
                </a:solidFill>
              </a:rPr>
              <a:t>u </a:t>
            </a:r>
            <a:r>
              <a:rPr lang="en-US" sz="2000" dirty="0" err="1">
                <a:solidFill>
                  <a:srgbClr val="C00000"/>
                </a:solidFill>
              </a:rPr>
              <a:t>sababli</a:t>
            </a:r>
            <a:r>
              <a:rPr lang="en-US" sz="2000" dirty="0">
                <a:solidFill>
                  <a:srgbClr val="C00000"/>
                </a:solidFill>
              </a:rPr>
              <a:t> </a:t>
            </a:r>
            <a:r>
              <a:rPr lang="en-US" sz="2000" dirty="0" err="1">
                <a:solidFill>
                  <a:srgbClr val="C00000"/>
                </a:solidFill>
              </a:rPr>
              <a:t>loyiha</a:t>
            </a:r>
            <a:r>
              <a:rPr lang="en-US" sz="2000" dirty="0">
                <a:solidFill>
                  <a:srgbClr val="C00000"/>
                </a:solidFill>
              </a:rPr>
              <a:t> </a:t>
            </a:r>
            <a:r>
              <a:rPr lang="en-US" sz="2000" dirty="0" err="1">
                <a:solidFill>
                  <a:srgbClr val="C00000"/>
                </a:solidFill>
              </a:rPr>
              <a:t>tahlilida</a:t>
            </a:r>
            <a:r>
              <a:rPr lang="en-US" sz="2000" dirty="0">
                <a:solidFill>
                  <a:srgbClr val="C00000"/>
                </a:solidFill>
              </a:rPr>
              <a:t> </a:t>
            </a:r>
            <a:r>
              <a:rPr lang="en-US" sz="2000" dirty="0" err="1">
                <a:solidFill>
                  <a:srgbClr val="C00000"/>
                </a:solidFill>
              </a:rPr>
              <a:t>sotsiolog</a:t>
            </a:r>
            <a:r>
              <a:rPr lang="en-US" sz="2000" dirty="0">
                <a:solidFill>
                  <a:srgbClr val="C00000"/>
                </a:solidFill>
              </a:rPr>
              <a:t>, </a:t>
            </a:r>
            <a:r>
              <a:rPr lang="en-US" sz="2000" dirty="0" err="1">
                <a:solidFill>
                  <a:srgbClr val="C00000"/>
                </a:solidFill>
              </a:rPr>
              <a:t>antropolog</a:t>
            </a:r>
            <a:r>
              <a:rPr lang="en-US" sz="2000" dirty="0">
                <a:solidFill>
                  <a:srgbClr val="C00000"/>
                </a:solidFill>
              </a:rPr>
              <a:t> </a:t>
            </a:r>
            <a:r>
              <a:rPr lang="en-US" sz="2000" dirty="0" err="1">
                <a:solidFill>
                  <a:srgbClr val="C00000"/>
                </a:solidFill>
              </a:rPr>
              <a:t>kabi</a:t>
            </a:r>
            <a:r>
              <a:rPr lang="en-US" sz="2000" dirty="0">
                <a:solidFill>
                  <a:srgbClr val="C00000"/>
                </a:solidFill>
              </a:rPr>
              <a:t> </a:t>
            </a:r>
            <a:r>
              <a:rPr lang="en-US" sz="2000" dirty="0" err="1">
                <a:solidFill>
                  <a:srgbClr val="C00000"/>
                </a:solidFill>
              </a:rPr>
              <a:t>mutaxassislar</a:t>
            </a:r>
            <a:r>
              <a:rPr lang="en-US" sz="2000" dirty="0">
                <a:solidFill>
                  <a:srgbClr val="C00000"/>
                </a:solidFill>
              </a:rPr>
              <a:t> </a:t>
            </a:r>
            <a:r>
              <a:rPr lang="en-US" sz="2000" dirty="0" err="1">
                <a:solidFill>
                  <a:srgbClr val="C00000"/>
                </a:solidFill>
              </a:rPr>
              <a:t>ishtirokini</a:t>
            </a:r>
            <a:r>
              <a:rPr lang="en-US" sz="2000" dirty="0">
                <a:solidFill>
                  <a:srgbClr val="C00000"/>
                </a:solidFill>
              </a:rPr>
              <a:t> </a:t>
            </a:r>
            <a:r>
              <a:rPr lang="en-US" sz="2000" dirty="0" err="1">
                <a:solidFill>
                  <a:srgbClr val="C00000"/>
                </a:solidFill>
              </a:rPr>
              <a:t>ta’minlash</a:t>
            </a:r>
            <a:r>
              <a:rPr lang="en-US" sz="2000" dirty="0">
                <a:solidFill>
                  <a:srgbClr val="C00000"/>
                </a:solidFill>
              </a:rPr>
              <a:t> </a:t>
            </a:r>
            <a:r>
              <a:rPr lang="en-US" sz="2000" dirty="0" err="1">
                <a:solidFill>
                  <a:srgbClr val="C00000"/>
                </a:solidFill>
              </a:rPr>
              <a:t>kerak</a:t>
            </a:r>
            <a:r>
              <a:rPr lang="en-US" sz="2000" dirty="0">
                <a:solidFill>
                  <a:srgbClr val="C00000"/>
                </a:solidFill>
              </a:rPr>
              <a:t>. </a:t>
            </a:r>
            <a:r>
              <a:rPr lang="en-US" sz="2000" dirty="0" err="1">
                <a:solidFill>
                  <a:srgbClr val="C00000"/>
                </a:solidFill>
              </a:rPr>
              <a:t>Turli</a:t>
            </a:r>
            <a:r>
              <a:rPr lang="en-US" sz="2000" dirty="0">
                <a:solidFill>
                  <a:srgbClr val="C00000"/>
                </a:solidFill>
              </a:rPr>
              <a:t> </a:t>
            </a:r>
            <a:r>
              <a:rPr lang="en-US" sz="2000" dirty="0" err="1">
                <a:solidFill>
                  <a:srgbClr val="C00000"/>
                </a:solidFill>
              </a:rPr>
              <a:t>qishloq</a:t>
            </a:r>
            <a:r>
              <a:rPr lang="en-US" sz="2000" dirty="0">
                <a:solidFill>
                  <a:srgbClr val="C00000"/>
                </a:solidFill>
              </a:rPr>
              <a:t> </a:t>
            </a:r>
            <a:r>
              <a:rPr lang="en-US" sz="2000" dirty="0" err="1">
                <a:solidFill>
                  <a:srgbClr val="C00000"/>
                </a:solidFill>
              </a:rPr>
              <a:t>xo’jaligi</a:t>
            </a:r>
            <a:r>
              <a:rPr lang="en-US" sz="2000" dirty="0">
                <a:solidFill>
                  <a:srgbClr val="C00000"/>
                </a:solidFill>
              </a:rPr>
              <a:t> </a:t>
            </a:r>
            <a:r>
              <a:rPr lang="en-US" sz="2000" dirty="0" err="1">
                <a:solidFill>
                  <a:srgbClr val="C00000"/>
                </a:solidFill>
              </a:rPr>
              <a:t>muassasalarining</a:t>
            </a:r>
            <a:r>
              <a:rPr lang="en-US" sz="2000" dirty="0">
                <a:solidFill>
                  <a:srgbClr val="C00000"/>
                </a:solidFill>
              </a:rPr>
              <a:t> </a:t>
            </a:r>
            <a:r>
              <a:rPr lang="en-US" sz="2000" dirty="0" err="1">
                <a:solidFill>
                  <a:srgbClr val="C00000"/>
                </a:solidFill>
              </a:rPr>
              <a:t>chorvachilik</a:t>
            </a:r>
            <a:r>
              <a:rPr lang="en-US" sz="2000" dirty="0">
                <a:solidFill>
                  <a:srgbClr val="C00000"/>
                </a:solidFill>
              </a:rPr>
              <a:t> </a:t>
            </a:r>
            <a:r>
              <a:rPr lang="en-US" sz="2000" dirty="0" err="1">
                <a:solidFill>
                  <a:srgbClr val="C00000"/>
                </a:solidFill>
              </a:rPr>
              <a:t>bo’limlarida</a:t>
            </a:r>
            <a:r>
              <a:rPr lang="en-US" sz="2000" dirty="0">
                <a:solidFill>
                  <a:srgbClr val="C00000"/>
                </a:solidFill>
              </a:rPr>
              <a:t> </a:t>
            </a:r>
            <a:r>
              <a:rPr lang="en-US" sz="2000" dirty="0" err="1">
                <a:solidFill>
                  <a:srgbClr val="C00000"/>
                </a:solidFill>
              </a:rPr>
              <a:t>chorva</a:t>
            </a:r>
            <a:r>
              <a:rPr lang="en-US" sz="2000" dirty="0">
                <a:solidFill>
                  <a:srgbClr val="C00000"/>
                </a:solidFill>
              </a:rPr>
              <a:t> </a:t>
            </a:r>
            <a:r>
              <a:rPr lang="en-US" sz="2000" dirty="0" err="1">
                <a:solidFill>
                  <a:srgbClr val="C00000"/>
                </a:solidFill>
              </a:rPr>
              <a:t>bilan</a:t>
            </a:r>
            <a:r>
              <a:rPr lang="en-US" sz="2000" dirty="0">
                <a:solidFill>
                  <a:srgbClr val="C00000"/>
                </a:solidFill>
              </a:rPr>
              <a:t> </a:t>
            </a:r>
            <a:r>
              <a:rPr lang="en-US" sz="2000" dirty="0" err="1">
                <a:solidFill>
                  <a:srgbClr val="C00000"/>
                </a:solidFill>
              </a:rPr>
              <a:t>shug’ullanuvchi</a:t>
            </a:r>
            <a:r>
              <a:rPr lang="en-US" sz="2000" dirty="0">
                <a:solidFill>
                  <a:srgbClr val="C00000"/>
                </a:solidFill>
              </a:rPr>
              <a:t> </a:t>
            </a:r>
            <a:r>
              <a:rPr lang="en-US" sz="2000" dirty="0" err="1">
                <a:solidFill>
                  <a:srgbClr val="C00000"/>
                </a:solidFill>
              </a:rPr>
              <a:t>mutaxassislar</a:t>
            </a:r>
            <a:r>
              <a:rPr lang="en-US" sz="2000" dirty="0">
                <a:solidFill>
                  <a:srgbClr val="C00000"/>
                </a:solidFill>
              </a:rPr>
              <a:t> </a:t>
            </a:r>
            <a:r>
              <a:rPr lang="en-US" sz="2000" dirty="0" err="1">
                <a:solidFill>
                  <a:srgbClr val="C00000"/>
                </a:solidFill>
              </a:rPr>
              <a:t>bo’lgani</a:t>
            </a:r>
            <a:r>
              <a:rPr lang="en-US" sz="2000" dirty="0">
                <a:solidFill>
                  <a:srgbClr val="C00000"/>
                </a:solidFill>
              </a:rPr>
              <a:t> </a:t>
            </a:r>
            <a:r>
              <a:rPr lang="en-US" sz="2000" dirty="0" err="1">
                <a:solidFill>
                  <a:srgbClr val="C00000"/>
                </a:solidFill>
              </a:rPr>
              <a:t>holda</a:t>
            </a:r>
            <a:r>
              <a:rPr lang="en-US" sz="2000" dirty="0">
                <a:solidFill>
                  <a:srgbClr val="C00000"/>
                </a:solidFill>
              </a:rPr>
              <a:t> </a:t>
            </a:r>
            <a:r>
              <a:rPr lang="en-US" sz="2000" dirty="0" err="1">
                <a:solidFill>
                  <a:srgbClr val="C00000"/>
                </a:solidFill>
              </a:rPr>
              <a:t>chorvani</a:t>
            </a:r>
            <a:r>
              <a:rPr lang="en-US" sz="2000" dirty="0">
                <a:solidFill>
                  <a:srgbClr val="C00000"/>
                </a:solidFill>
              </a:rPr>
              <a:t> </a:t>
            </a:r>
            <a:r>
              <a:rPr lang="en-US" sz="2000" dirty="0" err="1">
                <a:solidFill>
                  <a:srgbClr val="C00000"/>
                </a:solidFill>
              </a:rPr>
              <a:t>etishtirish</a:t>
            </a:r>
            <a:r>
              <a:rPr lang="en-US" sz="2000" dirty="0">
                <a:solidFill>
                  <a:srgbClr val="C00000"/>
                </a:solidFill>
              </a:rPr>
              <a:t> (</a:t>
            </a:r>
            <a:r>
              <a:rPr lang="en-US" sz="2000" dirty="0" err="1">
                <a:solidFill>
                  <a:srgbClr val="C00000"/>
                </a:solidFill>
              </a:rPr>
              <a:t>chorvadorlar</a:t>
            </a:r>
            <a:r>
              <a:rPr lang="en-US" sz="2000" dirty="0">
                <a:solidFill>
                  <a:srgbClr val="C00000"/>
                </a:solidFill>
              </a:rPr>
              <a:t>) </a:t>
            </a:r>
            <a:r>
              <a:rPr lang="en-US" sz="2000" dirty="0" err="1">
                <a:solidFill>
                  <a:srgbClr val="C00000"/>
                </a:solidFill>
              </a:rPr>
              <a:t>bilan</a:t>
            </a:r>
            <a:r>
              <a:rPr lang="en-US" sz="2000" dirty="0">
                <a:solidFill>
                  <a:srgbClr val="C00000"/>
                </a:solidFill>
              </a:rPr>
              <a:t> </a:t>
            </a:r>
            <a:r>
              <a:rPr lang="en-US" sz="2000" dirty="0" err="1">
                <a:solidFill>
                  <a:srgbClr val="C00000"/>
                </a:solidFill>
              </a:rPr>
              <a:t>shug’ullanuvchi</a:t>
            </a:r>
            <a:r>
              <a:rPr lang="en-US" sz="2000" dirty="0">
                <a:solidFill>
                  <a:srgbClr val="C00000"/>
                </a:solidFill>
              </a:rPr>
              <a:t> </a:t>
            </a:r>
            <a:r>
              <a:rPr lang="en-US" sz="2000" dirty="0" err="1">
                <a:solidFill>
                  <a:srgbClr val="C00000"/>
                </a:solidFill>
              </a:rPr>
              <a:t>mutaxassislarning</a:t>
            </a:r>
            <a:r>
              <a:rPr lang="en-US" sz="2000" dirty="0">
                <a:solidFill>
                  <a:srgbClr val="C00000"/>
                </a:solidFill>
              </a:rPr>
              <a:t> </a:t>
            </a:r>
            <a:r>
              <a:rPr lang="en-US" sz="2000" dirty="0" err="1">
                <a:solidFill>
                  <a:srgbClr val="C00000"/>
                </a:solidFill>
              </a:rPr>
              <a:t>yo’qligi</a:t>
            </a:r>
            <a:r>
              <a:rPr lang="en-US" sz="2000" dirty="0">
                <a:solidFill>
                  <a:srgbClr val="C00000"/>
                </a:solidFill>
              </a:rPr>
              <a:t> </a:t>
            </a:r>
            <a:r>
              <a:rPr lang="en-US" sz="2000" dirty="0" err="1">
                <a:solidFill>
                  <a:srgbClr val="C00000"/>
                </a:solidFill>
              </a:rPr>
              <a:t>ko’pgina</a:t>
            </a:r>
            <a:r>
              <a:rPr lang="en-US" sz="2000" dirty="0">
                <a:solidFill>
                  <a:srgbClr val="C00000"/>
                </a:solidFill>
              </a:rPr>
              <a:t> </a:t>
            </a:r>
            <a:r>
              <a:rPr lang="en-US" sz="2000" dirty="0" err="1">
                <a:solidFill>
                  <a:srgbClr val="C00000"/>
                </a:solidFill>
              </a:rPr>
              <a:t>mamlakatlarda</a:t>
            </a:r>
            <a:r>
              <a:rPr lang="en-US" sz="2000" dirty="0">
                <a:solidFill>
                  <a:srgbClr val="C00000"/>
                </a:solidFill>
              </a:rPr>
              <a:t> </a:t>
            </a:r>
            <a:r>
              <a:rPr lang="en-US" sz="2000" dirty="0" err="1">
                <a:solidFill>
                  <a:srgbClr val="C00000"/>
                </a:solidFill>
              </a:rPr>
              <a:t>chorvachilik</a:t>
            </a:r>
            <a:r>
              <a:rPr lang="en-US" sz="2000" dirty="0">
                <a:solidFill>
                  <a:srgbClr val="C00000"/>
                </a:solidFill>
              </a:rPr>
              <a:t> </a:t>
            </a:r>
            <a:r>
              <a:rPr lang="en-US" sz="2000" dirty="0" err="1">
                <a:solidFill>
                  <a:srgbClr val="C00000"/>
                </a:solidFill>
              </a:rPr>
              <a:t>loyihalari</a:t>
            </a:r>
            <a:r>
              <a:rPr lang="en-US" sz="2000" dirty="0">
                <a:solidFill>
                  <a:srgbClr val="C00000"/>
                </a:solidFill>
              </a:rPr>
              <a:t> </a:t>
            </a:r>
            <a:r>
              <a:rPr lang="en-US" sz="2000" dirty="0" err="1">
                <a:solidFill>
                  <a:srgbClr val="C00000"/>
                </a:solidFill>
              </a:rPr>
              <a:t>samaradorligining</a:t>
            </a:r>
            <a:r>
              <a:rPr lang="en-US" sz="2000" dirty="0">
                <a:solidFill>
                  <a:srgbClr val="C00000"/>
                </a:solidFill>
              </a:rPr>
              <a:t> </a:t>
            </a:r>
            <a:r>
              <a:rPr lang="en-US" sz="2000" dirty="0" err="1">
                <a:solidFill>
                  <a:srgbClr val="C00000"/>
                </a:solidFill>
              </a:rPr>
              <a:t>pastligi</a:t>
            </a:r>
            <a:r>
              <a:rPr lang="en-US" sz="2000" dirty="0">
                <a:solidFill>
                  <a:srgbClr val="C00000"/>
                </a:solidFill>
              </a:rPr>
              <a:t> </a:t>
            </a:r>
            <a:r>
              <a:rPr lang="en-US" sz="2000" dirty="0" err="1">
                <a:solidFill>
                  <a:srgbClr val="C00000"/>
                </a:solidFill>
              </a:rPr>
              <a:t>sabablaridan</a:t>
            </a:r>
            <a:r>
              <a:rPr lang="en-US" sz="2000" dirty="0">
                <a:solidFill>
                  <a:srgbClr val="C00000"/>
                </a:solidFill>
              </a:rPr>
              <a:t> </a:t>
            </a:r>
            <a:r>
              <a:rPr lang="en-US" sz="2000" dirty="0" err="1">
                <a:solidFill>
                  <a:srgbClr val="C00000"/>
                </a:solidFill>
              </a:rPr>
              <a:t>biridir</a:t>
            </a:r>
            <a:r>
              <a:rPr lang="en-US" sz="2000" dirty="0">
                <a:solidFill>
                  <a:srgbClr val="C00000"/>
                </a:solidFill>
              </a:rPr>
              <a:t>.</a:t>
            </a:r>
            <a:endParaRPr lang="ru-RU" sz="2000" dirty="0">
              <a:solidFill>
                <a:srgbClr val="C00000"/>
              </a:solidFill>
            </a:endParaRPr>
          </a:p>
          <a:p>
            <a:r>
              <a:rPr lang="en-US" sz="2000" dirty="0" err="1">
                <a:solidFill>
                  <a:srgbClr val="C00000"/>
                </a:solidFill>
              </a:rPr>
              <a:t>Loyihani</a:t>
            </a:r>
            <a:r>
              <a:rPr lang="en-US" sz="2000" dirty="0">
                <a:solidFill>
                  <a:srgbClr val="C00000"/>
                </a:solidFill>
              </a:rPr>
              <a:t> </a:t>
            </a:r>
            <a:r>
              <a:rPr lang="en-US" sz="2000" dirty="0" err="1">
                <a:solidFill>
                  <a:srgbClr val="C00000"/>
                </a:solidFill>
              </a:rPr>
              <a:t>samarali</a:t>
            </a:r>
            <a:r>
              <a:rPr lang="en-US" sz="2000" dirty="0">
                <a:solidFill>
                  <a:srgbClr val="C00000"/>
                </a:solidFill>
              </a:rPr>
              <a:t> </a:t>
            </a:r>
            <a:r>
              <a:rPr lang="en-US" sz="2000" dirty="0" err="1">
                <a:solidFill>
                  <a:srgbClr val="C00000"/>
                </a:solidFill>
              </a:rPr>
              <a:t>ishlab</a:t>
            </a:r>
            <a:r>
              <a:rPr lang="en-US" sz="2000" dirty="0">
                <a:solidFill>
                  <a:srgbClr val="C00000"/>
                </a:solidFill>
              </a:rPr>
              <a:t> </a:t>
            </a:r>
            <a:r>
              <a:rPr lang="en-US" sz="2000" dirty="0" err="1">
                <a:solidFill>
                  <a:srgbClr val="C00000"/>
                </a:solidFill>
              </a:rPr>
              <a:t>chiqish</a:t>
            </a:r>
            <a:r>
              <a:rPr lang="en-US" sz="2000" dirty="0">
                <a:solidFill>
                  <a:srgbClr val="C00000"/>
                </a:solidFill>
              </a:rPr>
              <a:t> </a:t>
            </a:r>
            <a:r>
              <a:rPr lang="en-US" sz="2000" dirty="0" err="1">
                <a:solidFill>
                  <a:srgbClr val="C00000"/>
                </a:solidFill>
              </a:rPr>
              <a:t>va</a:t>
            </a:r>
            <a:r>
              <a:rPr lang="en-US" sz="2000" dirty="0">
                <a:solidFill>
                  <a:srgbClr val="C00000"/>
                </a:solidFill>
              </a:rPr>
              <a:t> </a:t>
            </a:r>
            <a:r>
              <a:rPr lang="en-US" sz="2000" dirty="0" err="1">
                <a:solidFill>
                  <a:srgbClr val="C00000"/>
                </a:solidFill>
              </a:rPr>
              <a:t>amalga</a:t>
            </a:r>
            <a:r>
              <a:rPr lang="en-US" sz="2000" dirty="0">
                <a:solidFill>
                  <a:srgbClr val="C00000"/>
                </a:solidFill>
              </a:rPr>
              <a:t> </a:t>
            </a:r>
            <a:r>
              <a:rPr lang="en-US" sz="2000" dirty="0" err="1">
                <a:solidFill>
                  <a:srgbClr val="C00000"/>
                </a:solidFill>
              </a:rPr>
              <a:t>oshirish</a:t>
            </a:r>
            <a:r>
              <a:rPr lang="en-US" sz="2000" dirty="0">
                <a:solidFill>
                  <a:srgbClr val="C00000"/>
                </a:solidFill>
              </a:rPr>
              <a:t> </a:t>
            </a:r>
            <a:r>
              <a:rPr lang="en-US" sz="2000" dirty="0" err="1">
                <a:solidFill>
                  <a:srgbClr val="C00000"/>
                </a:solidFill>
              </a:rPr>
              <a:t>quyidan</a:t>
            </a:r>
            <a:r>
              <a:rPr lang="en-US" sz="2000" dirty="0">
                <a:solidFill>
                  <a:srgbClr val="C00000"/>
                </a:solidFill>
              </a:rPr>
              <a:t> </a:t>
            </a:r>
            <a:r>
              <a:rPr lang="en-US" sz="2000" dirty="0" err="1">
                <a:solidFill>
                  <a:srgbClr val="C00000"/>
                </a:solidFill>
              </a:rPr>
              <a:t>mahalliy</a:t>
            </a:r>
            <a:r>
              <a:rPr lang="en-US" sz="2000" dirty="0">
                <a:solidFill>
                  <a:srgbClr val="C00000"/>
                </a:solidFill>
              </a:rPr>
              <a:t> </a:t>
            </a:r>
            <a:r>
              <a:rPr lang="en-US" sz="2000" dirty="0" err="1">
                <a:solidFill>
                  <a:srgbClr val="C00000"/>
                </a:solidFill>
              </a:rPr>
              <a:t>aholi</a:t>
            </a:r>
            <a:r>
              <a:rPr lang="en-US" sz="2000" dirty="0">
                <a:solidFill>
                  <a:srgbClr val="C00000"/>
                </a:solidFill>
              </a:rPr>
              <a:t> </a:t>
            </a:r>
            <a:r>
              <a:rPr lang="en-US" sz="2000" dirty="0" err="1">
                <a:solidFill>
                  <a:srgbClr val="C00000"/>
                </a:solidFill>
              </a:rPr>
              <a:t>ishtiroki</a:t>
            </a:r>
            <a:r>
              <a:rPr lang="en-US" sz="2000" dirty="0">
                <a:solidFill>
                  <a:srgbClr val="C00000"/>
                </a:solidFill>
              </a:rPr>
              <a:t> </a:t>
            </a:r>
            <a:r>
              <a:rPr lang="en-US" sz="2000" dirty="0" err="1">
                <a:solidFill>
                  <a:srgbClr val="C00000"/>
                </a:solidFill>
              </a:rPr>
              <a:t>va</a:t>
            </a:r>
            <a:r>
              <a:rPr lang="en-US" sz="2000" dirty="0">
                <a:solidFill>
                  <a:srgbClr val="C00000"/>
                </a:solidFill>
              </a:rPr>
              <a:t> </a:t>
            </a:r>
            <a:r>
              <a:rPr lang="en-US" sz="2000" dirty="0" err="1">
                <a:solidFill>
                  <a:srgbClr val="C00000"/>
                </a:solidFill>
              </a:rPr>
              <a:t>yuqoridan</a:t>
            </a:r>
            <a:r>
              <a:rPr lang="en-US" sz="2000" dirty="0">
                <a:solidFill>
                  <a:srgbClr val="C00000"/>
                </a:solidFill>
              </a:rPr>
              <a:t> </a:t>
            </a:r>
            <a:r>
              <a:rPr lang="en-US" sz="2000" dirty="0" err="1">
                <a:solidFill>
                  <a:srgbClr val="C00000"/>
                </a:solidFill>
              </a:rPr>
              <a:t>hukumat</a:t>
            </a:r>
            <a:r>
              <a:rPr lang="en-US" sz="2000" dirty="0">
                <a:solidFill>
                  <a:srgbClr val="C00000"/>
                </a:solidFill>
              </a:rPr>
              <a:t> </a:t>
            </a:r>
            <a:r>
              <a:rPr lang="en-US" sz="2000" dirty="0" err="1">
                <a:solidFill>
                  <a:srgbClr val="C00000"/>
                </a:solidFill>
              </a:rPr>
              <a:t>tomonidan</a:t>
            </a:r>
            <a:r>
              <a:rPr lang="en-US" sz="2000" dirty="0">
                <a:solidFill>
                  <a:srgbClr val="C00000"/>
                </a:solidFill>
              </a:rPr>
              <a:t> </a:t>
            </a:r>
            <a:r>
              <a:rPr lang="en-US" sz="2000" dirty="0" err="1">
                <a:solidFill>
                  <a:srgbClr val="C00000"/>
                </a:solidFill>
              </a:rPr>
              <a:t>rahbarlik</a:t>
            </a:r>
            <a:r>
              <a:rPr lang="en-US" sz="2000" dirty="0">
                <a:solidFill>
                  <a:srgbClr val="C00000"/>
                </a:solidFill>
              </a:rPr>
              <a:t> </a:t>
            </a:r>
            <a:r>
              <a:rPr lang="en-US" sz="2000" dirty="0" err="1">
                <a:solidFill>
                  <a:srgbClr val="C00000"/>
                </a:solidFill>
              </a:rPr>
              <a:t>qilinishini</a:t>
            </a:r>
            <a:r>
              <a:rPr lang="en-US" sz="2000" dirty="0">
                <a:solidFill>
                  <a:srgbClr val="C00000"/>
                </a:solidFill>
              </a:rPr>
              <a:t> </a:t>
            </a:r>
            <a:r>
              <a:rPr lang="en-US" sz="2000" dirty="0" err="1">
                <a:solidFill>
                  <a:srgbClr val="C00000"/>
                </a:solidFill>
              </a:rPr>
              <a:t>talab</a:t>
            </a:r>
            <a:r>
              <a:rPr lang="en-US" sz="2000" dirty="0">
                <a:solidFill>
                  <a:srgbClr val="C00000"/>
                </a:solidFill>
              </a:rPr>
              <a:t> </a:t>
            </a:r>
            <a:r>
              <a:rPr lang="uz-Cyrl-UZ" sz="2000" dirty="0">
                <a:solidFill>
                  <a:srgbClr val="C00000"/>
                </a:solidFill>
              </a:rPr>
              <a:t>e</a:t>
            </a:r>
            <a:r>
              <a:rPr lang="en-US" sz="2000" dirty="0" err="1">
                <a:solidFill>
                  <a:srgbClr val="C00000"/>
                </a:solidFill>
              </a:rPr>
              <a:t>tadi</a:t>
            </a:r>
            <a:r>
              <a:rPr lang="en-US" sz="2000" dirty="0">
                <a:solidFill>
                  <a:srgbClr val="C00000"/>
                </a:solidFill>
              </a:rPr>
              <a:t>. </a:t>
            </a:r>
            <a:r>
              <a:rPr lang="uz-Cyrl-UZ" sz="2000" dirty="0">
                <a:solidFill>
                  <a:srgbClr val="C00000"/>
                </a:solidFill>
              </a:rPr>
              <a:t>Muvaffaqqiyatli va iqtisodiy samarali loyihalar kishilarni o’zlarining bir yoki bir necha maqsadlariga erishish yo’lida safarbar etadi va ularni o’z kuchlariga tayanishga o’rgatadi</a:t>
            </a:r>
            <a:endParaRPr lang="ru-RU" sz="2000" dirty="0">
              <a:solidFill>
                <a:srgbClr val="C00000"/>
              </a:solidFill>
            </a:endParaRPr>
          </a:p>
        </p:txBody>
      </p:sp>
      <p:pic>
        <p:nvPicPr>
          <p:cNvPr id="4" name="Picture 4" descr="Investitsiya — iqtisodiyotning yuragi - Xalq so'z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81230" y="1491175"/>
            <a:ext cx="1888850" cy="3404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12232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Объект 2"/>
          <p:cNvSpPr txBox="1">
            <a:spLocks/>
          </p:cNvSpPr>
          <p:nvPr/>
        </p:nvSpPr>
        <p:spPr>
          <a:xfrm>
            <a:off x="1981200" y="2996953"/>
            <a:ext cx="8229600" cy="2736121"/>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ru-RU" sz="2400" dirty="0">
              <a:sym typeface="Wingdings" pitchFamily="2" charset="2"/>
            </a:endParaRPr>
          </a:p>
        </p:txBody>
      </p:sp>
      <p:sp>
        <p:nvSpPr>
          <p:cNvPr id="2" name="TextBox 1"/>
          <p:cNvSpPr txBox="1"/>
          <p:nvPr/>
        </p:nvSpPr>
        <p:spPr>
          <a:xfrm>
            <a:off x="2640761" y="3140968"/>
            <a:ext cx="6974987" cy="1138773"/>
          </a:xfrm>
          <a:prstGeom prst="rect">
            <a:avLst/>
          </a:prstGeom>
          <a:noFill/>
        </p:spPr>
        <p:txBody>
          <a:bodyPr wrap="none" rtlCol="0">
            <a:spAutoFit/>
          </a:bodyPr>
          <a:lstStyle/>
          <a:p>
            <a:pPr algn="ctr"/>
            <a:r>
              <a:rPr lang="ru-RU" sz="3200" b="1" dirty="0"/>
              <a:t>ЭЪТИБОРИНГИЗ УЧУН ТАШАККУР</a:t>
            </a:r>
            <a:r>
              <a:rPr lang="ru-RU" b="1" dirty="0"/>
              <a:t>!</a:t>
            </a:r>
          </a:p>
          <a:p>
            <a:pPr algn="ctr"/>
            <a:endParaRPr lang="ru-RU" b="1" dirty="0"/>
          </a:p>
          <a:p>
            <a:pPr algn="ctr"/>
            <a:endParaRPr lang="ru-RU" dirty="0"/>
          </a:p>
        </p:txBody>
      </p:sp>
      <p:sp>
        <p:nvSpPr>
          <p:cNvPr id="15" name="TextBox 14">
            <a:extLst>
              <a:ext uri="{FF2B5EF4-FFF2-40B4-BE49-F238E27FC236}">
                <a16:creationId xmlns:a16="http://schemas.microsoft.com/office/drawing/2014/main" id="{83587CDB-57D8-4A58-99CF-AC51A660AD5E}"/>
              </a:ext>
            </a:extLst>
          </p:cNvPr>
          <p:cNvSpPr txBox="1"/>
          <p:nvPr/>
        </p:nvSpPr>
        <p:spPr>
          <a:xfrm>
            <a:off x="1524001" y="1447595"/>
            <a:ext cx="9143999" cy="369332"/>
          </a:xfrm>
          <a:prstGeom prst="rect">
            <a:avLst/>
          </a:prstGeom>
          <a:noFill/>
        </p:spPr>
        <p:txBody>
          <a:bodyPr wrap="square" rtlCol="0">
            <a:spAutoFit/>
          </a:bodyPr>
          <a:lstStyle/>
          <a:p>
            <a:pPr algn="ctr"/>
            <a:r>
              <a:rPr lang="ru-RU" dirty="0" smtClean="0"/>
              <a:t>«</a:t>
            </a:r>
            <a:endParaRPr lang="ru-RU" dirty="0"/>
          </a:p>
        </p:txBody>
      </p:sp>
    </p:spTree>
    <p:extLst>
      <p:ext uri="{BB962C8B-B14F-4D97-AF65-F5344CB8AC3E}">
        <p14:creationId xmlns:p14="http://schemas.microsoft.com/office/powerpoint/2010/main" val="1099513464"/>
      </p:ext>
    </p:extLst>
  </p:cSld>
  <p:clrMapOvr>
    <a:masterClrMapping/>
  </p:clrMapOvr>
  <p:timing>
    <p:tnLst>
      <p:par>
        <p:cTn id="1" dur="indefinite" restart="never" nodeType="tmRoot"/>
      </p:par>
    </p:tnLst>
  </p:timing>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2174</TotalTime>
  <Words>1089</Words>
  <Application>Microsoft Office PowerPoint</Application>
  <PresentationFormat>Широкоэкранный</PresentationFormat>
  <Paragraphs>64</Paragraphs>
  <Slides>13</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13</vt:i4>
      </vt:variant>
    </vt:vector>
  </HeadingPairs>
  <TitlesOfParts>
    <vt:vector size="21" baseType="lpstr">
      <vt:lpstr>Arial</vt:lpstr>
      <vt:lpstr>Calibri</vt:lpstr>
      <vt:lpstr>Linux Libertine</vt:lpstr>
      <vt:lpstr>Times New Roman</vt:lpstr>
      <vt:lpstr>Trebuchet MS</vt:lpstr>
      <vt:lpstr>Wingdings</vt:lpstr>
      <vt:lpstr>Wingdings 3</vt:lpstr>
      <vt:lpstr>Аспект</vt:lpstr>
      <vt:lpstr>Презентация PowerPoint</vt:lpstr>
      <vt:lpstr>REJA </vt:lpstr>
      <vt:lpstr>Презентация PowerPoint</vt:lpstr>
      <vt:lpstr>Ijtimoiy tahlilning mohiyati va tarkibiy qismlari</vt:lpstr>
      <vt:lpstr>Ijtimoiy tahlilning mohiyati va tarkibiy qismlari </vt:lpstr>
      <vt:lpstr>Ijtimoiy tahlil to’rt asosiy sohaga e’tiborni jamlaydi</vt:lpstr>
      <vt:lpstr>Ijtimoiy tahlil to’rt asosiy sohaga e’tiborni jamlaydi </vt:lpstr>
      <vt:lpstr>Aholining ijtimoiy-madaniy va demografik xususiyatlari   </vt:lpstr>
      <vt:lpstr>2.2. Loyiha va mahalliy madaniyat talablar</vt:lpstr>
      <vt:lpstr>Loyihalardan manfaatdorlikni ta’minlash masalalari </vt:lpstr>
      <vt:lpstr>Ijtimoiy loyihalarda xotin-qizlarning roli </vt:lpstr>
      <vt:lpstr>Ijtimoiy tahlilda mutaxassislar masalasi</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Пользователь</cp:lastModifiedBy>
  <cp:revision>18</cp:revision>
  <dcterms:created xsi:type="dcterms:W3CDTF">2023-09-12T17:19:43Z</dcterms:created>
  <dcterms:modified xsi:type="dcterms:W3CDTF">2023-11-23T05:31:06Z</dcterms:modified>
</cp:coreProperties>
</file>